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92" r:id="rId2"/>
    <p:sldId id="433" r:id="rId3"/>
    <p:sldId id="448" r:id="rId4"/>
    <p:sldId id="449" r:id="rId5"/>
    <p:sldId id="399" r:id="rId6"/>
    <p:sldId id="398" r:id="rId7"/>
    <p:sldId id="404" r:id="rId8"/>
    <p:sldId id="403" r:id="rId9"/>
    <p:sldId id="421" r:id="rId10"/>
    <p:sldId id="422" r:id="rId11"/>
    <p:sldId id="423" r:id="rId12"/>
    <p:sldId id="436" r:id="rId13"/>
    <p:sldId id="397" r:id="rId14"/>
    <p:sldId id="396" r:id="rId15"/>
    <p:sldId id="393" r:id="rId16"/>
    <p:sldId id="394" r:id="rId17"/>
    <p:sldId id="395" r:id="rId18"/>
    <p:sldId id="405" r:id="rId19"/>
    <p:sldId id="434" r:id="rId20"/>
    <p:sldId id="406" r:id="rId21"/>
    <p:sldId id="424" r:id="rId22"/>
    <p:sldId id="425" r:id="rId23"/>
    <p:sldId id="407" r:id="rId24"/>
    <p:sldId id="408" r:id="rId25"/>
    <p:sldId id="410" r:id="rId26"/>
    <p:sldId id="411" r:id="rId27"/>
    <p:sldId id="412" r:id="rId28"/>
    <p:sldId id="413" r:id="rId29"/>
    <p:sldId id="426" r:id="rId30"/>
    <p:sldId id="427" r:id="rId31"/>
    <p:sldId id="428" r:id="rId32"/>
    <p:sldId id="438" r:id="rId33"/>
    <p:sldId id="439" r:id="rId34"/>
    <p:sldId id="432" r:id="rId35"/>
    <p:sldId id="430" r:id="rId36"/>
    <p:sldId id="437" r:id="rId37"/>
    <p:sldId id="450" r:id="rId38"/>
    <p:sldId id="451" r:id="rId39"/>
    <p:sldId id="452" r:id="rId40"/>
    <p:sldId id="418" r:id="rId41"/>
    <p:sldId id="419" r:id="rId42"/>
    <p:sldId id="435" r:id="rId43"/>
    <p:sldId id="453" r:id="rId44"/>
    <p:sldId id="420" r:id="rId45"/>
    <p:sldId id="446" r:id="rId46"/>
    <p:sldId id="447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BF"/>
    <a:srgbClr val="FFED7C"/>
    <a:srgbClr val="FFD1F6"/>
    <a:srgbClr val="68FE86"/>
    <a:srgbClr val="E0CAFF"/>
    <a:srgbClr val="CBB4FF"/>
    <a:srgbClr val="B5A5DE"/>
    <a:srgbClr val="BFC9FF"/>
    <a:srgbClr val="D6C4FF"/>
    <a:srgbClr val="FFA4A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k\Desktop\&#12473;&#12498;&#12442;&#12467;&#12531;2024&#12450;&#12531;&#12465;&#12540;&#12488;&#38598;&#35336;&#12467;&#12498;&#12442;&#1254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en-US" altLang="ja-JP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1</a:t>
            </a: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．本イベントの評価</a:t>
            </a:r>
          </a:p>
        </c:rich>
      </c:tx>
      <c:layout>
        <c:manualLayout>
          <c:xMode val="edge"/>
          <c:yMode val="edge"/>
          <c:x val="1.1650623142305886E-2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CCFFCC"/>
            </a:solidFill>
            <a:ln w="6350"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FFFF99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5E-434F-AE96-1830C8A89449}"/>
              </c:ext>
            </c:extLst>
          </c:dPt>
          <c:dPt>
            <c:idx val="1"/>
            <c:bubble3D val="0"/>
            <c:spPr>
              <a:solidFill>
                <a:srgbClr val="CCFFCC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5E-434F-AE96-1830C8A89449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5E-434F-AE96-1830C8A89449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5E-434F-AE96-1830C8A89449}"/>
              </c:ext>
            </c:extLst>
          </c:dPt>
          <c:dLbls>
            <c:dLbl>
              <c:idx val="0"/>
              <c:layout>
                <c:manualLayout>
                  <c:x val="0.16964772130756384"/>
                  <c:y val="-0.3931623931623931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5E-434F-AE96-1830C8A89449}"/>
                </c:ext>
              </c:extLst>
            </c:dLbl>
            <c:dLbl>
              <c:idx val="1"/>
              <c:layout>
                <c:manualLayout>
                  <c:x val="-0.18102727225321999"/>
                  <c:y val="0.239316239316239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6732022735569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B5E-434F-AE96-1830C8A89449}"/>
                </c:ext>
              </c:extLst>
            </c:dLbl>
            <c:dLbl>
              <c:idx val="2"/>
              <c:layout>
                <c:manualLayout>
                  <c:x val="-0.23795747474343737"/>
                  <c:y val="-2.9914193418130508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526079694583634"/>
                      <c:h val="0.295013123359580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B5E-434F-AE96-1830C8A89449}"/>
                </c:ext>
              </c:extLst>
            </c:dLbl>
            <c:dLbl>
              <c:idx val="3"/>
              <c:layout>
                <c:manualLayout>
                  <c:x val="-2.5276111367481924E-2"/>
                  <c:y val="-0.145299145299145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66299212598425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B5E-434F-AE96-1830C8A8944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'2024集計'!$B$1:$B$4</c:f>
              <c:strCache>
                <c:ptCount val="4"/>
                <c:pt idx="0">
                  <c:v>良かった</c:v>
                </c:pt>
                <c:pt idx="1">
                  <c:v>まあまあ</c:v>
                </c:pt>
                <c:pt idx="2">
                  <c:v>良くなかった</c:v>
                </c:pt>
                <c:pt idx="3">
                  <c:v>無回答</c:v>
                </c:pt>
              </c:strCache>
            </c:strRef>
          </c:cat>
          <c:val>
            <c:numRef>
              <c:f>'2024集計'!$C$1:$C$4</c:f>
              <c:numCache>
                <c:formatCode>General</c:formatCode>
                <c:ptCount val="4"/>
                <c:pt idx="0">
                  <c:v>64</c:v>
                </c:pt>
                <c:pt idx="1">
                  <c:v>4</c:v>
                </c:pt>
                <c:pt idx="2">
                  <c:v>0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5E-434F-AE96-1830C8A89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２．回答者の年代</a:t>
            </a:r>
          </a:p>
        </c:rich>
      </c:tx>
      <c:layout>
        <c:manualLayout>
          <c:xMode val="edge"/>
          <c:yMode val="edge"/>
          <c:x val="1.6990399317654642E-2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 w="6350">
              <a:solidFill>
                <a:sysClr val="windowText" lastClr="000000"/>
              </a:solidFill>
            </a:ln>
          </c:spPr>
          <c:explosion val="5"/>
          <c:dPt>
            <c:idx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94-9143-922C-EF8FDA353E82}"/>
              </c:ext>
            </c:extLst>
          </c:dPt>
          <c:dPt>
            <c:idx val="1"/>
            <c:bubble3D val="0"/>
            <c:spPr>
              <a:solidFill>
                <a:srgbClr val="CCFF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94-9143-922C-EF8FDA353E82}"/>
              </c:ext>
            </c:extLst>
          </c:dPt>
          <c:dPt>
            <c:idx val="2"/>
            <c:bubble3D val="0"/>
            <c:spPr>
              <a:solidFill>
                <a:srgbClr val="FFCC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94-9143-922C-EF8FDA353E82}"/>
              </c:ext>
            </c:extLst>
          </c:dPt>
          <c:dPt>
            <c:idx val="3"/>
            <c:bubble3D val="0"/>
            <c:spPr>
              <a:solidFill>
                <a:srgbClr val="CCCC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B94-9143-922C-EF8FDA353E82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B94-9143-922C-EF8FDA353E82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94-9143-922C-EF8FDA353E82}"/>
              </c:ext>
            </c:extLst>
          </c:dPt>
          <c:dPt>
            <c:idx val="6"/>
            <c:bubble3D val="0"/>
            <c:spPr>
              <a:solidFill>
                <a:srgbClr val="CCFF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B94-9143-922C-EF8FDA353E82}"/>
              </c:ext>
            </c:extLst>
          </c:dPt>
          <c:dPt>
            <c:idx val="7"/>
            <c:bubble3D val="0"/>
            <c:spPr>
              <a:solidFill>
                <a:srgbClr val="CCFFCC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B94-9143-922C-EF8FDA353E82}"/>
              </c:ext>
            </c:extLst>
          </c:dPt>
          <c:dLbls>
            <c:dLbl>
              <c:idx val="0"/>
              <c:layout>
                <c:manualLayout>
                  <c:x val="7.4759254828945493E-2"/>
                  <c:y val="-0.25641025641025639"/>
                </c:manualLayout>
              </c:layout>
              <c:spPr>
                <a:xfrm>
                  <a:off x="1223099" y="89924"/>
                  <a:ext cx="353712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7208"/>
                        <a:gd name="adj2" fmla="val 8475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716691457160985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B94-9143-922C-EF8FDA353E82}"/>
                </c:ext>
              </c:extLst>
            </c:dLbl>
            <c:dLbl>
              <c:idx val="1"/>
              <c:layout>
                <c:manualLayout>
                  <c:x val="0.25128574251864466"/>
                  <c:y val="-0.19658119658119658"/>
                </c:manualLayout>
              </c:layout>
              <c:spPr>
                <a:xfrm>
                  <a:off x="1661320" y="186403"/>
                  <a:ext cx="417212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7912"/>
                        <a:gd name="adj2" fmla="val 647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58699383184764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B94-9143-922C-EF8FDA353E82}"/>
                </c:ext>
              </c:extLst>
            </c:dLbl>
            <c:dLbl>
              <c:idx val="2"/>
              <c:layout>
                <c:manualLayout>
                  <c:x val="0.28636703106959704"/>
                  <c:y val="3.41880341880341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87100968389519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B94-9143-922C-EF8FDA353E82}"/>
                </c:ext>
              </c:extLst>
            </c:dLbl>
            <c:dLbl>
              <c:idx val="3"/>
              <c:layout>
                <c:manualLayout>
                  <c:x val="0.26136573086884612"/>
                  <c:y val="0.23076923076923078"/>
                </c:manualLayout>
              </c:layout>
              <c:spPr>
                <a:xfrm>
                  <a:off x="1845806" y="926973"/>
                  <a:ext cx="391812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1414"/>
                        <a:gd name="adj2" fmla="val -10950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301896212775252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B94-9143-922C-EF8FDA353E82}"/>
                </c:ext>
              </c:extLst>
            </c:dLbl>
            <c:dLbl>
              <c:idx val="4"/>
              <c:layout>
                <c:manualLayout>
                  <c:x val="8.263722318726012E-2"/>
                  <c:y val="0.21367521367521367"/>
                </c:manualLayout>
              </c:layout>
              <c:spPr>
                <a:xfrm>
                  <a:off x="1457491" y="1123684"/>
                  <a:ext cx="366411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3339"/>
                        <a:gd name="adj2" fmla="val -7617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24509304236574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B94-9143-922C-EF8FDA353E82}"/>
                </c:ext>
              </c:extLst>
            </c:dLbl>
            <c:dLbl>
              <c:idx val="5"/>
              <c:layout>
                <c:manualLayout>
                  <c:x val="-0.24942718355714122"/>
                  <c:y val="7.6923076923076927E-2"/>
                </c:manualLayout>
              </c:layout>
              <c:spPr>
                <a:xfrm>
                  <a:off x="352615" y="1066866"/>
                  <a:ext cx="429912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5413"/>
                        <a:gd name="adj2" fmla="val -3428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887100968389519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B94-9143-922C-EF8FDA353E82}"/>
                </c:ext>
              </c:extLst>
            </c:dLbl>
            <c:dLbl>
              <c:idx val="6"/>
              <c:layout>
                <c:manualLayout>
                  <c:x val="-0.20343461030383092"/>
                  <c:y val="1.70940170940170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15502553594276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7B94-9143-922C-EF8FDA353E82}"/>
                </c:ext>
              </c:extLst>
            </c:dLbl>
            <c:dLbl>
              <c:idx val="7"/>
              <c:layout>
                <c:manualLayout>
                  <c:x val="-0.19051956022009803"/>
                  <c:y val="-0.11965811965811969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5723"/>
                        <a:gd name="adj2" fmla="val 2539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7B94-9143-922C-EF8FDA353E8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'2024集計'!$B$9:$B$16</c:f>
              <c:strCache>
                <c:ptCount val="8"/>
                <c:pt idx="0">
                  <c:v>10代</c:v>
                </c:pt>
                <c:pt idx="1">
                  <c:v>20代</c:v>
                </c:pt>
                <c:pt idx="2">
                  <c:v>30代</c:v>
                </c:pt>
                <c:pt idx="3">
                  <c:v>40代</c:v>
                </c:pt>
                <c:pt idx="4">
                  <c:v>50代</c:v>
                </c:pt>
                <c:pt idx="5">
                  <c:v>60代</c:v>
                </c:pt>
                <c:pt idx="6">
                  <c:v>70代</c:v>
                </c:pt>
                <c:pt idx="7">
                  <c:v>無回答</c:v>
                </c:pt>
              </c:strCache>
            </c:strRef>
          </c:cat>
          <c:val>
            <c:numRef>
              <c:f>'2024集計'!$C$9:$C$16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19</c:v>
                </c:pt>
                <c:pt idx="6">
                  <c:v>32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B94-9143-922C-EF8FDA353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３．お住まい所在地</a:t>
            </a:r>
          </a:p>
        </c:rich>
      </c:tx>
      <c:layout>
        <c:manualLayout>
          <c:xMode val="edge"/>
          <c:yMode val="edge"/>
          <c:x val="1.7115200049535092E-2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FFCCCC"/>
            </a:solidFill>
            <a:ln w="6350">
              <a:solidFill>
                <a:sysClr val="windowText" lastClr="000000"/>
              </a:solidFill>
            </a:ln>
          </c:spPr>
          <c:explosion val="5"/>
          <c:dPt>
            <c:idx val="0"/>
            <c:bubble3D val="0"/>
            <c:spPr>
              <a:solidFill>
                <a:srgbClr val="FFCC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9B-3B42-9BE2-3DBC58A2CD4C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9B-3B42-9BE2-3DBC58A2CD4C}"/>
              </c:ext>
            </c:extLst>
          </c:dPt>
          <c:dLbls>
            <c:dLbl>
              <c:idx val="0"/>
              <c:layout>
                <c:manualLayout>
                  <c:x val="0.1594082620406394"/>
                  <c:y val="-0.49145332794939095"/>
                </c:manualLayout>
              </c:layout>
              <c:spPr>
                <a:xfrm>
                  <a:off x="1402791" y="226854"/>
                  <a:ext cx="587920" cy="335036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083"/>
                        <a:gd name="adj2" fmla="val 10424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268934273124113"/>
                      <c:h val="0.225477488390874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59B-3B42-9BE2-3DBC58A2CD4C}"/>
                </c:ext>
              </c:extLst>
            </c:dLbl>
            <c:dLbl>
              <c:idx val="1"/>
              <c:layout>
                <c:manualLayout>
                  <c:x val="-0.26322473452286355"/>
                  <c:y val="-8.54700854700855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8934273124113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59B-3B42-9BE2-3DBC58A2CD4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'2024集計'!$B$20:$B$21</c:f>
              <c:strCache>
                <c:ptCount val="2"/>
                <c:pt idx="0">
                  <c:v>市内在住</c:v>
                </c:pt>
                <c:pt idx="1">
                  <c:v>他地域</c:v>
                </c:pt>
              </c:strCache>
            </c:strRef>
          </c:cat>
          <c:val>
            <c:numRef>
              <c:f>'2024集計'!$C$20:$C$21</c:f>
              <c:numCache>
                <c:formatCode>General</c:formatCode>
                <c:ptCount val="2"/>
                <c:pt idx="0">
                  <c:v>75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9B-3B42-9BE2-3DBC58A2C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４．イベント認知の媒体</a:t>
            </a:r>
          </a:p>
        </c:rich>
      </c:tx>
      <c:layout>
        <c:manualLayout>
          <c:xMode val="edge"/>
          <c:yMode val="edge"/>
          <c:x val="1.4388287969194162E-2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 w="6350">
              <a:solidFill>
                <a:sysClr val="windowText" lastClr="000000"/>
              </a:solidFill>
            </a:ln>
          </c:spPr>
          <c:explosion val="5"/>
          <c:dPt>
            <c:idx val="0"/>
            <c:bubble3D val="0"/>
            <c:spPr>
              <a:solidFill>
                <a:srgbClr val="FFFF99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2C-0440-B613-0C2C13CF3748}"/>
              </c:ext>
            </c:extLst>
          </c:dPt>
          <c:dPt>
            <c:idx val="1"/>
            <c:bubble3D val="0"/>
            <c:spPr>
              <a:solidFill>
                <a:srgbClr val="FFB7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2C-0440-B613-0C2C13CF3748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2C-0440-B613-0C2C13CF3748}"/>
              </c:ext>
            </c:extLst>
          </c:dPt>
          <c:dPt>
            <c:idx val="3"/>
            <c:bubble3D val="0"/>
            <c:spPr>
              <a:solidFill>
                <a:srgbClr val="CCFFCC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2C-0440-B613-0C2C13CF3748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2C-0440-B613-0C2C13CF3748}"/>
              </c:ext>
            </c:extLst>
          </c:dPt>
          <c:dPt>
            <c:idx val="5"/>
            <c:bubble3D val="0"/>
            <c:spPr>
              <a:solidFill>
                <a:srgbClr val="FFCCCC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2C-0440-B613-0C2C13CF3748}"/>
              </c:ext>
            </c:extLst>
          </c:dPt>
          <c:dLbls>
            <c:dLbl>
              <c:idx val="0"/>
              <c:layout>
                <c:manualLayout>
                  <c:x val="0.18870119608751329"/>
                  <c:y val="-0.162393162393162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60450099446908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42C-0440-B613-0C2C13CF3748}"/>
                </c:ext>
              </c:extLst>
            </c:dLbl>
            <c:dLbl>
              <c:idx val="1"/>
              <c:layout>
                <c:manualLayout>
                  <c:x val="0.22195660663524316"/>
                  <c:y val="-5.982838683626085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17944945463127"/>
                      <c:h val="0.234024496937882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42C-0440-B613-0C2C13CF3748}"/>
                </c:ext>
              </c:extLst>
            </c:dLbl>
            <c:dLbl>
              <c:idx val="2"/>
              <c:layout>
                <c:manualLayout>
                  <c:x val="0.22169250469988838"/>
                  <c:y val="0.12393162393162394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680534742845723"/>
                      <c:h val="0.225477488390874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42C-0440-B613-0C2C13CF3748}"/>
                </c:ext>
              </c:extLst>
            </c:dLbl>
            <c:dLbl>
              <c:idx val="3"/>
              <c:layout>
                <c:manualLayout>
                  <c:x val="-0.27979819996548877"/>
                  <c:y val="9.8290598290598136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902605599905544"/>
                      <c:h val="0.225477488390874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42C-0440-B613-0C2C13CF3748}"/>
                </c:ext>
              </c:extLst>
            </c:dLbl>
            <c:dLbl>
              <c:idx val="4"/>
              <c:layout>
                <c:manualLayout>
                  <c:x val="-0.25675103760818824"/>
                  <c:y val="9.4017094017093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91566538611737"/>
                      <c:h val="0.24148664109294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42C-0440-B613-0C2C13CF3748}"/>
                </c:ext>
              </c:extLst>
            </c:dLbl>
            <c:dLbl>
              <c:idx val="5"/>
              <c:layout>
                <c:manualLayout>
                  <c:x val="-0.25538075906601643"/>
                  <c:y val="-9.82905982905982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63933920024702"/>
                      <c:h val="0.23293963254593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42C-0440-B613-0C2C13CF374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'2024集計'!$I$1:$I$6</c:f>
              <c:strCache>
                <c:ptCount val="6"/>
                <c:pt idx="0">
                  <c:v>市報</c:v>
                </c:pt>
                <c:pt idx="1">
                  <c:v>ポスターチラシ</c:v>
                </c:pt>
                <c:pt idx="2">
                  <c:v>スピーチ者から</c:v>
                </c:pt>
                <c:pt idx="3">
                  <c:v>日本語教室</c:v>
                </c:pt>
                <c:pt idx="4">
                  <c:v>NIMIC通信</c:v>
                </c:pt>
                <c:pt idx="5">
                  <c:v>その他</c:v>
                </c:pt>
              </c:strCache>
            </c:strRef>
          </c:cat>
          <c:val>
            <c:numRef>
              <c:f>'2024集計'!$J$1:$J$6</c:f>
              <c:numCache>
                <c:formatCode>General</c:formatCode>
                <c:ptCount val="6"/>
                <c:pt idx="0">
                  <c:v>25</c:v>
                </c:pt>
                <c:pt idx="1">
                  <c:v>14</c:v>
                </c:pt>
                <c:pt idx="2">
                  <c:v>8</c:v>
                </c:pt>
                <c:pt idx="3">
                  <c:v>40</c:v>
                </c:pt>
                <c:pt idx="4">
                  <c:v>17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2C-0440-B613-0C2C13CF3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５．市情報入手経路</a:t>
            </a:r>
          </a:p>
        </c:rich>
      </c:tx>
      <c:layout>
        <c:manualLayout>
          <c:xMode val="edge"/>
          <c:yMode val="edge"/>
          <c:x val="1.4388287969194162E-2"/>
          <c:y val="3.4188034188034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FFFF99"/>
            </a:solidFill>
            <a:ln w="6350">
              <a:solidFill>
                <a:sysClr val="windowText" lastClr="000000"/>
              </a:solidFill>
            </a:ln>
          </c:spPr>
          <c:explosion val="5"/>
          <c:dPt>
            <c:idx val="0"/>
            <c:bubble3D val="0"/>
            <c:spPr>
              <a:solidFill>
                <a:srgbClr val="CCCC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8-2D41-99F6-94ECB814EA65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8-2D41-99F6-94ECB814EA65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8-2D41-99F6-94ECB814EA65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E8-2D41-99F6-94ECB814EA65}"/>
              </c:ext>
            </c:extLst>
          </c:dPt>
          <c:dLbls>
            <c:dLbl>
              <c:idx val="0"/>
              <c:layout>
                <c:manualLayout>
                  <c:x val="0.1806989437738967"/>
                  <c:y val="9.4017094017094099E-2"/>
                </c:manualLayout>
              </c:layout>
              <c:spPr>
                <a:xfrm>
                  <a:off x="1838546" y="976659"/>
                  <a:ext cx="525525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2902"/>
                        <a:gd name="adj2" fmla="val -6570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091118800461357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CE8-2D41-99F6-94ECB814EA65}"/>
                </c:ext>
              </c:extLst>
            </c:dLbl>
            <c:dLbl>
              <c:idx val="1"/>
              <c:layout>
                <c:manualLayout>
                  <c:x val="-0.23420265373402721"/>
                  <c:y val="0.14957231307625005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545141632382451"/>
                      <c:h val="0.225477488390874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CE8-2D41-99F6-94ECB814EA65}"/>
                </c:ext>
              </c:extLst>
            </c:dLbl>
            <c:dLbl>
              <c:idx val="2"/>
              <c:layout>
                <c:manualLayout>
                  <c:x val="-0.26081192273111192"/>
                  <c:y val="-4.273537923144222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402119717734239"/>
                      <c:h val="0.234024496937882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CE8-2D41-99F6-94ECB814EA65}"/>
                </c:ext>
              </c:extLst>
            </c:dLbl>
            <c:dLbl>
              <c:idx val="3"/>
              <c:layout>
                <c:manualLayout>
                  <c:x val="0.1844741120162747"/>
                  <c:y val="-0.23076889427283129"/>
                </c:manualLayout>
              </c:layout>
              <c:spPr>
                <a:xfrm>
                  <a:off x="1538490" y="120320"/>
                  <a:ext cx="675243" cy="347736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2852"/>
                        <a:gd name="adj2" fmla="val 666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30020252658724"/>
                      <c:h val="0.234024496937882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CE8-2D41-99F6-94ECB814EA6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'2024集計'!$I$9:$I$12</c:f>
              <c:strCache>
                <c:ptCount val="4"/>
                <c:pt idx="0">
                  <c:v>市報</c:v>
                </c:pt>
                <c:pt idx="1">
                  <c:v>ポスターチラシ</c:v>
                </c:pt>
                <c:pt idx="2">
                  <c:v>ホームページ</c:v>
                </c:pt>
                <c:pt idx="3">
                  <c:v>くらしの情報</c:v>
                </c:pt>
              </c:strCache>
            </c:strRef>
          </c:cat>
          <c:val>
            <c:numRef>
              <c:f>'2024集計'!$J$9:$J$12</c:f>
              <c:numCache>
                <c:formatCode>General</c:formatCode>
                <c:ptCount val="4"/>
                <c:pt idx="0">
                  <c:v>64</c:v>
                </c:pt>
                <c:pt idx="1">
                  <c:v>21</c:v>
                </c:pt>
                <c:pt idx="2">
                  <c:v>13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E8-2D41-99F6-94ECB814E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defRPr>
            </a:pP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６．</a:t>
            </a:r>
            <a:r>
              <a:rPr lang="en-US" altLang="ja-JP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NIMIC</a:t>
            </a:r>
            <a:r>
              <a:rPr lang="ja-JP" altLang="en-US" sz="110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認知度</a:t>
            </a:r>
          </a:p>
        </c:rich>
      </c:tx>
      <c:layout>
        <c:manualLayout>
          <c:xMode val="edge"/>
          <c:yMode val="edge"/>
          <c:x val="1.4388287969194162E-2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defRPr>
          </a:pPr>
          <a:endParaRPr lang="ja-JP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solidFill>
              <a:srgbClr val="CCFFCC"/>
            </a:solidFill>
            <a:ln w="6350">
              <a:solidFill>
                <a:sysClr val="windowText" lastClr="000000"/>
              </a:solidFill>
            </a:ln>
          </c:spPr>
          <c:explosion val="5"/>
          <c:dPt>
            <c:idx val="0"/>
            <c:bubble3D val="0"/>
            <c:spPr>
              <a:solidFill>
                <a:srgbClr val="CCFF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89-1B4B-A92E-6B6E7E7D3EE0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89-1B4B-A92E-6B6E7E7D3EE0}"/>
              </c:ext>
            </c:extLst>
          </c:dPt>
          <c:dPt>
            <c:idx val="2"/>
            <c:bubble3D val="0"/>
            <c:spPr>
              <a:solidFill>
                <a:srgbClr val="FFFF99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89-1B4B-A92E-6B6E7E7D3EE0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89-1B4B-A92E-6B6E7E7D3EE0}"/>
              </c:ext>
            </c:extLst>
          </c:dPt>
          <c:dLbls>
            <c:dLbl>
              <c:idx val="0"/>
              <c:layout>
                <c:manualLayout>
                  <c:x val="0.19131987394309266"/>
                  <c:y val="2.5641025641025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61392801678337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F89-1B4B-A92E-6B6E7E7D3EE0}"/>
                </c:ext>
              </c:extLst>
            </c:dLbl>
            <c:dLbl>
              <c:idx val="1"/>
              <c:layout>
                <c:manualLayout>
                  <c:x val="-0.2478000890027155"/>
                  <c:y val="5.55555555555554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5820777593112"/>
                      <c:h val="0.242571505484891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F89-1B4B-A92E-6B6E7E7D3EE0}"/>
                </c:ext>
              </c:extLst>
            </c:dLbl>
            <c:dLbl>
              <c:idx val="2"/>
              <c:layout>
                <c:manualLayout>
                  <c:x val="-0.27900171648094163"/>
                  <c:y val="-6.83760683760684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61979493047798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F89-1B4B-A92E-6B6E7E7D3EE0}"/>
                </c:ext>
              </c:extLst>
            </c:dLbl>
            <c:dLbl>
              <c:idx val="3"/>
              <c:layout>
                <c:manualLayout>
                  <c:x val="5.7358799008255371E-2"/>
                  <c:y val="-0.23931623931623933"/>
                </c:manualLayout>
              </c:layout>
              <c:spPr>
                <a:xfrm>
                  <a:off x="1269119" y="114816"/>
                  <a:ext cx="511721" cy="3334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ja-JP"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HGPｺﾞｼｯｸM" panose="020B0600000000000000" pitchFamily="50" charset="-128"/>
                      <a:ea typeface="HGPｺﾞｼｯｸM" panose="020B0600000000000000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2197"/>
                        <a:gd name="adj2" fmla="val 7618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589615744398733"/>
                      <c:h val="0.224392623998923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F89-1B4B-A92E-6B6E7E7D3EE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'2024集計'!$I$18:$I$21</c:f>
              <c:strCache>
                <c:ptCount val="4"/>
                <c:pt idx="0">
                  <c:v>会員</c:v>
                </c:pt>
                <c:pt idx="1">
                  <c:v>非会員、知ってる</c:v>
                </c:pt>
                <c:pt idx="2">
                  <c:v>知らない</c:v>
                </c:pt>
                <c:pt idx="3">
                  <c:v>無回答</c:v>
                </c:pt>
              </c:strCache>
            </c:strRef>
          </c:cat>
          <c:val>
            <c:numRef>
              <c:f>'2024集計'!$J$18:$J$21</c:f>
              <c:numCache>
                <c:formatCode>General</c:formatCode>
                <c:ptCount val="4"/>
                <c:pt idx="0">
                  <c:v>31</c:v>
                </c:pt>
                <c:pt idx="1">
                  <c:v>43</c:v>
                </c:pt>
                <c:pt idx="2">
                  <c:v>11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89-1B4B-A92E-6B6E7E7D3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F5A76-29BA-1645-B65E-F441BDCF6B47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7967E-531C-074F-83E4-8088982A0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40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7967E-531C-074F-83E4-8088982A0D4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5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967E-531C-074F-83E4-8088982A0D4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74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967E-531C-074F-83E4-8088982A0D4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40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967E-531C-074F-83E4-8088982A0D42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555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967E-531C-074F-83E4-8088982A0D42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50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829051-CD5E-6CE0-9B0D-8015050CC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4FF5328-7511-F898-9044-77F87BE90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F98A17-687A-78A5-6C9E-3E4E3090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F1EA93-64BF-2F31-A6A9-02F4CADD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7F558-F53B-FDD2-FDAF-DB1F54D9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00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2C1783-2E63-56CC-2AF9-B7D20C96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78DB7E-338A-4C4D-FD6A-70EE86A62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03574C-8AD7-1538-0C27-BCEB3F1B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8317A0-7C03-6633-B2D5-61CA29C9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F2F173-3E93-3E4F-6764-C689B29B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816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22017E1-4A7C-1C9E-3591-8360F8722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89DF67B-01E7-AE4C-4906-D9CABCA76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3C1A60-5400-3740-A6DF-52296074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58D370-4650-E5BD-994B-5FAED9AE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D12B71-95AC-889A-3853-E0B5367C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71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EDE61C-5325-8858-BA68-3F258267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7B6360-E3F1-3F46-D93A-C7DBEEEBA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752B2E-8D25-C3B9-A691-3FB00585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0A1883-B8C0-4B62-C9B2-FBD03277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5769D1-E62E-BB18-B51C-D68715B0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6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E640F1-BC57-20E8-266C-8BC9ECA6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464799-B51D-C098-3825-A87E1F210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DBF89B-A77E-1F01-1E45-BCF6B70B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4862CA-3651-3FE1-FD32-6F4432A4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48B501-E01A-737E-9E87-4E2CB772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49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A709D-6242-A04C-DDD2-05C312C6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85E51C-AD7F-0B91-5E4B-F2A0E83D1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53C8C0-AC82-AE07-8D5A-F75E86E3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E61C1A0-9598-4E34-6F43-D3F6F81F2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00B05C-4CB6-0C25-F7E4-D7254FD7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596A04-5CDC-AF36-A0D9-DE15DCF3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44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DEA3D-2D17-93DE-9BF4-E7DAD273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81633D-0133-FD9B-6AF1-5A998FC00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6F3386-BDC6-4606-4E36-32168756D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B5B48CC-4BA3-7329-CE49-7729390D0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2B05D8C-ED1E-518C-0A35-858065A43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EADC97-522E-9312-1E87-8BBC10F3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26631F7-0CAC-A5E8-0F0D-CCCBD285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EA8C848-8EB3-5289-C7FF-85241E8A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51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9D0428-3EFE-36A6-AF8B-D00FB46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22541B-F055-7B65-F4B7-4AC1F7D1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9668D2B-DC0B-E7AF-FEBF-B980B480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9D8F0A-94F6-F113-DFD0-CF65D214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12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88C8C0-9F42-96CF-48EB-224CA555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8D1162-E3FE-7DC4-5015-4AB1E2E1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757A69-3CD3-2CEE-753E-1589C0D2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54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B156A9-8F1A-F058-76EA-654FC554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7476B3-48B3-8711-8B0E-928802152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323781-F841-D089-3788-A644690B7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B5996A-EB97-2CE8-3857-B4E71C2A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E70082C-575A-2B23-3DEE-E2BC38BA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1E559C1-5479-324D-4C97-65E6D791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10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30A2C5-E54B-EED8-422F-241DFAAC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E19FC7E-ACC2-5003-9363-5AD57D3D1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16D9C5-B1E7-D563-E30E-7502ED6D6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18B0E1-2263-75C0-B928-984788A1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403790-4D14-7FEF-8A15-16691A77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9F4C1E-F102-66BD-2009-6F9D2E5A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09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224840B-E171-40F8-C811-BFB52141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3EE00C-E18D-5A1B-4CBB-67EACD1B1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F11201-63C2-BE0B-8CEE-935BB1E34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753E2-6F10-4A5B-9E57-02001D07561F}" type="datetimeFigureOut">
              <a:rPr kumimoji="1" lang="ja-JP" altLang="en-US" smtClean="0"/>
              <a:t>2024/12/20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D3F34-D698-DE0A-75F6-057B69088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D5E9A1-F5E8-1A25-F966-682B924F4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0C869E-0E61-47BB-B303-2A05DB036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82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package" Target="../embeddings/Microsoft_Word_Document10.doc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1.docx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2.docx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package" Target="../embeddings/Microsoft_Word_Document13.docx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emf"/><Relationship Id="rId4" Type="http://schemas.openxmlformats.org/officeDocument/2006/relationships/package" Target="../embeddings/Microsoft_Word_Document14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package" Target="../embeddings/Microsoft_Word_Document15.docx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package" Target="../embeddings/Microsoft_Word_Document16.docx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7.docx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package" Target="../embeddings/Microsoft_Word_Document18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9.docx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package" Target="../embeddings/Microsoft_Word_Document20.docx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1.docx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package" Target="../embeddings/Microsoft_Word_Document22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package" Target="../embeddings/Microsoft_Word_Document23.docx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package" Target="../embeddings/Microsoft_Word_Document24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package" Target="../embeddings/Microsoft_Word_Document25.docx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package" Target="../embeddings/Microsoft_Word_Document26.doc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package" Target="../embeddings/Microsoft_Word_Document27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package" Target="../embeddings/Microsoft_Word_Document28.docx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9.docx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0.docx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1.docx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5.png"/><Relationship Id="rId20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11" Type="http://schemas.openxmlformats.org/officeDocument/2006/relationships/image" Target="../media/image138.emf"/><Relationship Id="rId5" Type="http://schemas.openxmlformats.org/officeDocument/2006/relationships/image" Target="../media/image133.jpeg"/><Relationship Id="rId10" Type="http://schemas.openxmlformats.org/officeDocument/2006/relationships/package" Target="../embeddings/Microsoft_Word_Document32.docx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140.emf"/><Relationship Id="rId4" Type="http://schemas.openxmlformats.org/officeDocument/2006/relationships/chart" Target="../charts/chart2.xml"/><Relationship Id="rId9" Type="http://schemas.openxmlformats.org/officeDocument/2006/relationships/package" Target="../embeddings/Microsoft_Word_Document33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11" Type="http://schemas.openxmlformats.org/officeDocument/2006/relationships/image" Target="../media/image164.png"/><Relationship Id="rId5" Type="http://schemas.openxmlformats.org/officeDocument/2006/relationships/image" Target="../media/image158.jpe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54E59EFB-C5AD-AF91-10F4-0C85455142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512"/>
            <a:ext cx="12204000" cy="688928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05BE12-D635-E1A1-03B7-491235C709D1}"/>
              </a:ext>
            </a:extLst>
          </p:cNvPr>
          <p:cNvSpPr txBox="1"/>
          <p:nvPr/>
        </p:nvSpPr>
        <p:spPr>
          <a:xfrm>
            <a:off x="4943290" y="3621051"/>
            <a:ext cx="5800910" cy="1102179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lIns="180000" tIns="180000" rIns="180000" bIns="180000" rtlCol="0" anchor="ctr" anchorCtr="0">
            <a:spAutoFit/>
          </a:bodyPr>
          <a:lstStyle/>
          <a:p>
            <a:r>
              <a:rPr kumimoji="1" lang="en-US" altLang="ja-JP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2024</a:t>
            </a:r>
            <a:r>
              <a:rPr kumimoji="1"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</a:t>
            </a:r>
            <a:r>
              <a:rPr kumimoji="1" lang="en-US" altLang="ja-JP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</a:t>
            </a:r>
            <a:r>
              <a:rPr kumimoji="1"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月</a:t>
            </a:r>
            <a:r>
              <a:rPr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r>
              <a:rPr kumimoji="1"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日（日）</a:t>
            </a:r>
            <a:r>
              <a:rPr lang="en-US" altLang="ja-JP" sz="2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13:00</a:t>
            </a:r>
            <a:r>
              <a:rPr lang="en-US" altLang="ja-JP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から</a:t>
            </a:r>
            <a:endParaRPr kumimoji="1" lang="en-US" altLang="ja-JP" sz="20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en-US" altLang="ja-JP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J:COM</a:t>
            </a:r>
            <a:r>
              <a:rPr kumimoji="1"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コール田無 </a:t>
            </a:r>
            <a:r>
              <a:rPr kumimoji="1" lang="ja-JP" altLang="en-US" sz="2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にて</a:t>
            </a:r>
            <a:endParaRPr kumimoji="1" lang="ja-JP" altLang="en-US" sz="24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B0BC308-AE9B-A0E7-EF58-3A9D719F92EF}"/>
              </a:ext>
            </a:extLst>
          </p:cNvPr>
          <p:cNvSpPr/>
          <p:nvPr/>
        </p:nvSpPr>
        <p:spPr>
          <a:xfrm>
            <a:off x="1481933" y="2090270"/>
            <a:ext cx="8700235" cy="1530781"/>
          </a:xfrm>
          <a:prstGeom prst="rect">
            <a:avLst/>
          </a:prstGeom>
          <a:solidFill>
            <a:schemeClr val="bg1">
              <a:alpha val="80588"/>
            </a:schemeClr>
          </a:solidFill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A8780F-BCE7-CF6F-6E4D-9C0178085219}"/>
              </a:ext>
            </a:extLst>
          </p:cNvPr>
          <p:cNvSpPr txBox="1"/>
          <p:nvPr/>
        </p:nvSpPr>
        <p:spPr>
          <a:xfrm>
            <a:off x="1614197" y="2285084"/>
            <a:ext cx="8963606" cy="1449216"/>
          </a:xfrm>
          <a:prstGeom prst="rect">
            <a:avLst/>
          </a:prstGeom>
          <a:solidFill>
            <a:schemeClr val="bg1"/>
          </a:solidFill>
          <a:effectLst>
            <a:softEdge rad="190500"/>
          </a:effectLst>
        </p:spPr>
        <p:txBody>
          <a:bodyPr wrap="square" lIns="108000" tIns="108000" rIns="108000" bIns="108000" rtlCol="0" anchor="ctr" anchorCtr="0">
            <a:spAutoFit/>
          </a:bodyPr>
          <a:lstStyle/>
          <a:p>
            <a:r>
              <a:rPr kumimoji="1" lang="en-US" altLang="ja-JP" sz="4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『</a:t>
            </a:r>
            <a:r>
              <a:rPr kumimoji="1" lang="ja-JP" altLang="en-US" sz="4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西東京市</a:t>
            </a:r>
            <a:endParaRPr kumimoji="1" lang="en-US" altLang="ja-JP" sz="40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kumimoji="1" lang="ja-JP" altLang="en-US" sz="4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日本語スピーチコンテスト</a:t>
            </a:r>
            <a:r>
              <a:rPr kumimoji="1" lang="en-US" altLang="ja-JP" sz="4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2024』</a:t>
            </a:r>
            <a:endParaRPr kumimoji="1" lang="ja-JP" altLang="en-US" sz="40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B31009-BE78-3FDE-A18F-D128674C27A4}"/>
              </a:ext>
            </a:extLst>
          </p:cNvPr>
          <p:cNvSpPr txBox="1"/>
          <p:nvPr/>
        </p:nvSpPr>
        <p:spPr>
          <a:xfrm>
            <a:off x="6603892" y="5537686"/>
            <a:ext cx="5441534" cy="78592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lIns="180000" tIns="324000" rIns="180000" bIns="18000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主催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】NPO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法人 西東京市多文化共生センター</a:t>
            </a:r>
            <a:endParaRPr kumimoji="1" lang="en-US" altLang="ja-JP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E9DA6A-3B81-3D41-6106-FBE09EA41538}"/>
              </a:ext>
            </a:extLst>
          </p:cNvPr>
          <p:cNvSpPr txBox="1"/>
          <p:nvPr/>
        </p:nvSpPr>
        <p:spPr>
          <a:xfrm>
            <a:off x="6603892" y="5938678"/>
            <a:ext cx="2355051" cy="78592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lIns="180000" tIns="288000" rIns="180000" bIns="21600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共催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西東京市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6B44495-9290-4DDC-8B99-2B97202EAB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652503"/>
            <a:ext cx="739257" cy="627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6935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022294-256A-1916-22C0-3F96563E8FDF}"/>
              </a:ext>
            </a:extLst>
          </p:cNvPr>
          <p:cNvSpPr txBox="1"/>
          <p:nvPr/>
        </p:nvSpPr>
        <p:spPr>
          <a:xfrm>
            <a:off x="5955737" y="6600631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８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CB87D1F1-5452-4F33-1874-A0453A0FD7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495402"/>
              </p:ext>
            </p:extLst>
          </p:nvPr>
        </p:nvGraphicFramePr>
        <p:xfrm>
          <a:off x="0" y="0"/>
          <a:ext cx="11549063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2717230" imgH="6386183" progId="Word.Document.12">
                  <p:embed/>
                </p:oleObj>
              </mc:Choice>
              <mc:Fallback>
                <p:oleObj name="Document" r:id="rId3" imgW="12717230" imgH="63861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549063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 descr="少年, 若い, スポーツゲーム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A502076F-DD35-A4C8-A361-CDC6B6DF57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3628738"/>
            <a:ext cx="2194560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E3956A-E312-D3DB-0D2D-15D191099AA9}"/>
              </a:ext>
            </a:extLst>
          </p:cNvPr>
          <p:cNvSpPr txBox="1"/>
          <p:nvPr/>
        </p:nvSpPr>
        <p:spPr>
          <a:xfrm>
            <a:off x="5955737" y="6600631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９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4DC883C8-D5A9-01E6-228A-39BE9512B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244314"/>
              </p:ext>
            </p:extLst>
          </p:nvPr>
        </p:nvGraphicFramePr>
        <p:xfrm>
          <a:off x="0" y="0"/>
          <a:ext cx="11649075" cy="635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49621" imgH="6355639" progId="Word.Document.12">
                  <p:embed/>
                </p:oleObj>
              </mc:Choice>
              <mc:Fallback>
                <p:oleObj name="Document" r:id="rId2" imgW="11649621" imgH="63556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9075" cy="635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68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AB91B9-7078-11FA-40E5-83212F548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9710" y="3549650"/>
            <a:ext cx="3911600" cy="281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B4C4172D-3067-5BB0-7845-568FF9CBA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96911"/>
              </p:ext>
            </p:extLst>
          </p:nvPr>
        </p:nvGraphicFramePr>
        <p:xfrm>
          <a:off x="539750" y="495300"/>
          <a:ext cx="111125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3" imgW="11112500" imgH="2933700" progId="Word.Document.12">
                  <p:embed/>
                </p:oleObj>
              </mc:Choice>
              <mc:Fallback>
                <p:oleObj name="文書" r:id="rId3" imgW="11112500" imgH="293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495300"/>
                        <a:ext cx="11112500" cy="293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835863B9-F6C6-05C2-A476-F803A41DCB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1963" y="3209959"/>
            <a:ext cx="5708073" cy="4380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894F8D-263F-63FE-89A6-E3BE3AEDF1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145" y="1632236"/>
            <a:ext cx="2921000" cy="2921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143219-B77A-A0D0-1439-AA11A9CE56EA}"/>
              </a:ext>
            </a:extLst>
          </p:cNvPr>
          <p:cNvSpPr txBox="1"/>
          <p:nvPr/>
        </p:nvSpPr>
        <p:spPr>
          <a:xfrm>
            <a:off x="7455021" y="4831850"/>
            <a:ext cx="3057247" cy="600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Tsukushi B Round Gothic Regular" panose="02020400000000000000" pitchFamily="18" charset="-128"/>
                <a:ea typeface="Tsukushi B Round Gothic Regular" panose="02020400000000000000" pitchFamily="18" charset="-128"/>
              </a:rPr>
              <a:t>外国につながる子どもたちの応援を</a:t>
            </a:r>
            <a:endParaRPr kumimoji="1" lang="en-US" altLang="ja-JP" sz="1400" dirty="0">
              <a:latin typeface="Tsukushi B Round Gothic Regular" panose="02020400000000000000" pitchFamily="18" charset="-128"/>
              <a:ea typeface="Tsukushi B Round Gothic Regular" panose="020204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400" dirty="0">
                <a:latin typeface="Tsukushi B Round Gothic Regular" panose="02020400000000000000" pitchFamily="18" charset="-128"/>
                <a:ea typeface="Tsukushi B Round Gothic Regular" panose="02020400000000000000" pitchFamily="18" charset="-128"/>
              </a:rPr>
              <a:t>よろしくお願いします！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1BA8A9-A7A7-81E4-D41A-4A7DF34AAA0A}"/>
              </a:ext>
            </a:extLst>
          </p:cNvPr>
          <p:cNvSpPr txBox="1"/>
          <p:nvPr/>
        </p:nvSpPr>
        <p:spPr>
          <a:xfrm>
            <a:off x="5916463" y="6606435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１０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8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637FE4F-4EF9-D477-64CC-F1B88F1B8AA9}"/>
              </a:ext>
            </a:extLst>
          </p:cNvPr>
          <p:cNvGrpSpPr/>
          <p:nvPr/>
        </p:nvGrpSpPr>
        <p:grpSpPr>
          <a:xfrm>
            <a:off x="251690" y="268180"/>
            <a:ext cx="3308927" cy="604655"/>
            <a:chOff x="251690" y="268180"/>
            <a:chExt cx="3308927" cy="604655"/>
          </a:xfrm>
        </p:grpSpPr>
        <p:pic>
          <p:nvPicPr>
            <p:cNvPr id="6" name="図 5" descr="図形, 四角形&#10;&#10;中程度の精度で自動的に生成された説明">
              <a:extLst>
                <a:ext uri="{FF2B5EF4-FFF2-40B4-BE49-F238E27FC236}">
                  <a16:creationId xmlns:a16="http://schemas.microsoft.com/office/drawing/2014/main" id="{1A36CB43-BD7A-CD92-48C9-72C841D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90" y="268180"/>
              <a:ext cx="3308927" cy="60465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32875CB-7EC3-99E5-224C-A15C8DFDD3DD}"/>
                </a:ext>
              </a:extLst>
            </p:cNvPr>
            <p:cNvSpPr txBox="1"/>
            <p:nvPr/>
          </p:nvSpPr>
          <p:spPr>
            <a:xfrm>
              <a:off x="1052945" y="416851"/>
              <a:ext cx="202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kern="100" spc="100" dirty="0"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日本語スピーチ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061977-0A40-92E7-7848-2A2446B1B31B}"/>
              </a:ext>
            </a:extLst>
          </p:cNvPr>
          <p:cNvSpPr txBox="1"/>
          <p:nvPr/>
        </p:nvSpPr>
        <p:spPr>
          <a:xfrm>
            <a:off x="5916463" y="6606637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１１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A120F522-A0E2-0454-B83B-C336640F4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941275"/>
              </p:ext>
            </p:extLst>
          </p:nvPr>
        </p:nvGraphicFramePr>
        <p:xfrm>
          <a:off x="0" y="0"/>
          <a:ext cx="11644312" cy="631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644926" imgH="6317685" progId="Word.Document.12">
                  <p:embed/>
                </p:oleObj>
              </mc:Choice>
              <mc:Fallback>
                <p:oleObj name="Document" r:id="rId3" imgW="11644926" imgH="63176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4312" cy="631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20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7081D54-FC7B-56EC-B9D3-E1D79008A44E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3407220" y="3162563"/>
            <a:ext cx="5400000" cy="324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25CFBF-8257-D511-5FCE-C87CBF583029}"/>
              </a:ext>
            </a:extLst>
          </p:cNvPr>
          <p:cNvSpPr txBox="1"/>
          <p:nvPr/>
        </p:nvSpPr>
        <p:spPr>
          <a:xfrm>
            <a:off x="5916463" y="6595251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１２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DEEF6F0F-1D2C-BB46-DC0B-F32388492E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780553"/>
              </p:ext>
            </p:extLst>
          </p:nvPr>
        </p:nvGraphicFramePr>
        <p:xfrm>
          <a:off x="0" y="21772"/>
          <a:ext cx="11695113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2183155" imgH="6334104" progId="Word.Document.12">
                  <p:embed/>
                </p:oleObj>
              </mc:Choice>
              <mc:Fallback>
                <p:oleObj name="Document" r:id="rId3" imgW="12183155" imgH="63341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1772"/>
                        <a:ext cx="11695113" cy="634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067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8830AB-F52C-7872-B061-16148B1A9456}"/>
              </a:ext>
            </a:extLst>
          </p:cNvPr>
          <p:cNvSpPr txBox="1"/>
          <p:nvPr/>
        </p:nvSpPr>
        <p:spPr>
          <a:xfrm>
            <a:off x="5916463" y="6600630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１３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D4AC01F1-D99D-357D-4977-2EEDE6F7E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385093"/>
              </p:ext>
            </p:extLst>
          </p:nvPr>
        </p:nvGraphicFramePr>
        <p:xfrm>
          <a:off x="0" y="0"/>
          <a:ext cx="11642725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42314" imgH="6339873" progId="Word.Document.12">
                  <p:embed/>
                </p:oleObj>
              </mc:Choice>
              <mc:Fallback>
                <p:oleObj name="Document" r:id="rId2" imgW="11642314" imgH="63398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2725" cy="634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358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46F65D-5B9D-3900-E160-5692318C54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601" y="3429000"/>
            <a:ext cx="3653230" cy="241891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3DD124-7E75-795A-6964-60CEA42F2BED}"/>
              </a:ext>
            </a:extLst>
          </p:cNvPr>
          <p:cNvSpPr txBox="1"/>
          <p:nvPr/>
        </p:nvSpPr>
        <p:spPr>
          <a:xfrm>
            <a:off x="5874785" y="6589056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１４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36E2CEA3-5FC7-5CEA-583E-C90C95990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407159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3" imgW="11645900" imgH="6311900" progId="Word.Document.12">
                  <p:embed/>
                </p:oleObj>
              </mc:Choice>
              <mc:Fallback>
                <p:oleObj name="文書" r:id="rId3" imgW="11645900" imgH="631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90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食品, 花 が含まれている画像&#10;&#10;自動的に生成された説明">
            <a:extLst>
              <a:ext uri="{FF2B5EF4-FFF2-40B4-BE49-F238E27FC236}">
                <a16:creationId xmlns:a16="http://schemas.microsoft.com/office/drawing/2014/main" id="{E0EA112F-ECDE-E959-36AD-D67D968106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86" y="229566"/>
            <a:ext cx="816627" cy="12888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86218B-23B4-D4DF-5918-C5DC1CF08520}"/>
              </a:ext>
            </a:extLst>
          </p:cNvPr>
          <p:cNvSpPr txBox="1"/>
          <p:nvPr/>
        </p:nvSpPr>
        <p:spPr>
          <a:xfrm>
            <a:off x="5874785" y="6589056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１５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2269982E-F0A0-F476-E133-9665A813A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504215"/>
              </p:ext>
            </p:extLst>
          </p:nvPr>
        </p:nvGraphicFramePr>
        <p:xfrm>
          <a:off x="0" y="11575"/>
          <a:ext cx="11628438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628374" imgH="6324534" progId="Word.Document.12">
                  <p:embed/>
                </p:oleObj>
              </mc:Choice>
              <mc:Fallback>
                <p:oleObj name="Document" r:id="rId3" imgW="11628374" imgH="63245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575"/>
                        <a:ext cx="11628438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05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666E97-44C8-E911-F228-B0EFB42F5750}"/>
              </a:ext>
            </a:extLst>
          </p:cNvPr>
          <p:cNvSpPr txBox="1"/>
          <p:nvPr/>
        </p:nvSpPr>
        <p:spPr>
          <a:xfrm>
            <a:off x="5874785" y="6589056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１６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1FF86E08-6747-D4E0-8C46-0125A1673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016778"/>
              </p:ext>
            </p:extLst>
          </p:nvPr>
        </p:nvGraphicFramePr>
        <p:xfrm>
          <a:off x="0" y="0"/>
          <a:ext cx="11639550" cy="631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39169" imgH="6310114" progId="Word.Document.12">
                  <p:embed/>
                </p:oleObj>
              </mc:Choice>
              <mc:Fallback>
                <p:oleObj name="Document" r:id="rId2" imgW="11639169" imgH="631011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39550" cy="631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23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チップ, 食品, イチョウ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FFA58AC2-3D2A-B1EC-FD0F-ACC241B0B5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509" y="333523"/>
            <a:ext cx="952547" cy="79095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2F10DEF-4C9F-B465-0E29-1A2B2B55B14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31240" y="3267000"/>
            <a:ext cx="5400000" cy="324000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23A0D98A-EB72-8268-AA96-5DC413AEA4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793871"/>
              </p:ext>
            </p:extLst>
          </p:nvPr>
        </p:nvGraphicFramePr>
        <p:xfrm>
          <a:off x="0" y="0"/>
          <a:ext cx="116459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4" imgW="11645900" imgH="6324600" progId="Word.Document.12">
                  <p:embed/>
                </p:oleObj>
              </mc:Choice>
              <mc:Fallback>
                <p:oleObj name="文書" r:id="rId4" imgW="11645900" imgH="632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77E771-2536-0507-B632-175F14EC5FD3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１７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5" name="図 4" descr="赤ちゃんと写真を撮る男性&#10;&#10;中程度の精度で自動的に生成された説明">
            <a:extLst>
              <a:ext uri="{FF2B5EF4-FFF2-40B4-BE49-F238E27FC236}">
                <a16:creationId xmlns:a16="http://schemas.microsoft.com/office/drawing/2014/main" id="{6385338D-DA8A-185C-E827-5310B3DA84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7987" y="3230335"/>
            <a:ext cx="2939146" cy="22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6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59ADB7C-AE12-58EB-E03D-B9C7178C5BC5}"/>
              </a:ext>
            </a:extLst>
          </p:cNvPr>
          <p:cNvGrpSpPr/>
          <p:nvPr/>
        </p:nvGrpSpPr>
        <p:grpSpPr>
          <a:xfrm>
            <a:off x="374815" y="329705"/>
            <a:ext cx="11575692" cy="6378685"/>
            <a:chOff x="251979" y="329940"/>
            <a:chExt cx="11575692" cy="6378685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3282352-C846-2DC8-9BF6-F7A7D2133405}"/>
                </a:ext>
              </a:extLst>
            </p:cNvPr>
            <p:cNvSpPr/>
            <p:nvPr/>
          </p:nvSpPr>
          <p:spPr>
            <a:xfrm>
              <a:off x="6355671" y="329940"/>
              <a:ext cx="5472000" cy="300268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4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BA7CD7C-3F82-7448-A8B3-47A06F14ACAC}"/>
                </a:ext>
              </a:extLst>
            </p:cNvPr>
            <p:cNvSpPr/>
            <p:nvPr/>
          </p:nvSpPr>
          <p:spPr>
            <a:xfrm>
              <a:off x="266258" y="4369256"/>
              <a:ext cx="5554854" cy="233936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4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5C626C3-67BF-23FA-D066-915D3EBF7BBE}"/>
                </a:ext>
              </a:extLst>
            </p:cNvPr>
            <p:cNvSpPr/>
            <p:nvPr/>
          </p:nvSpPr>
          <p:spPr>
            <a:xfrm>
              <a:off x="251979" y="2739022"/>
              <a:ext cx="5569133" cy="1721090"/>
            </a:xfrm>
            <a:prstGeom prst="rect">
              <a:avLst/>
            </a:prstGeom>
            <a:solidFill>
              <a:srgbClr val="FFED7C">
                <a:alpha val="50000"/>
              </a:srgb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0FE6DD-EA96-7E7B-837D-B8E41E719C8F}"/>
              </a:ext>
            </a:extLst>
          </p:cNvPr>
          <p:cNvGrpSpPr/>
          <p:nvPr/>
        </p:nvGrpSpPr>
        <p:grpSpPr>
          <a:xfrm>
            <a:off x="720000" y="880190"/>
            <a:ext cx="10508255" cy="5246704"/>
            <a:chOff x="649995" y="880190"/>
            <a:chExt cx="10508255" cy="5246704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59B1305-0557-278E-D59C-1B5B35DD48C8}"/>
                </a:ext>
              </a:extLst>
            </p:cNvPr>
            <p:cNvCxnSpPr>
              <a:cxnSpLocks/>
            </p:cNvCxnSpPr>
            <p:nvPr/>
          </p:nvCxnSpPr>
          <p:spPr>
            <a:xfrm>
              <a:off x="649995" y="5167445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0FDB521-834E-BDB8-0229-24CA30481CE2}"/>
                </a:ext>
              </a:extLst>
            </p:cNvPr>
            <p:cNvCxnSpPr/>
            <p:nvPr/>
          </p:nvCxnSpPr>
          <p:spPr>
            <a:xfrm>
              <a:off x="661012" y="5632971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59815166-ABCA-25C6-3DB6-433A412804F2}"/>
                </a:ext>
              </a:extLst>
            </p:cNvPr>
            <p:cNvCxnSpPr/>
            <p:nvPr/>
          </p:nvCxnSpPr>
          <p:spPr>
            <a:xfrm>
              <a:off x="649995" y="6126894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D673F7DB-FED2-5EFF-D462-4145C44756EA}"/>
                </a:ext>
              </a:extLst>
            </p:cNvPr>
            <p:cNvCxnSpPr/>
            <p:nvPr/>
          </p:nvCxnSpPr>
          <p:spPr>
            <a:xfrm>
              <a:off x="6600262" y="880190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3536B43-5904-E79F-C3CB-6C7184B7F63C}"/>
                </a:ext>
              </a:extLst>
            </p:cNvPr>
            <p:cNvCxnSpPr/>
            <p:nvPr/>
          </p:nvCxnSpPr>
          <p:spPr>
            <a:xfrm>
              <a:off x="6608284" y="1368081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5B4B08A3-AC4C-98E5-E54A-AADB16FC410B}"/>
                </a:ext>
              </a:extLst>
            </p:cNvPr>
            <p:cNvCxnSpPr/>
            <p:nvPr/>
          </p:nvCxnSpPr>
          <p:spPr>
            <a:xfrm>
              <a:off x="6600262" y="1843821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E560ED86-C525-EB64-5DEE-46792B50CDA7}"/>
                </a:ext>
              </a:extLst>
            </p:cNvPr>
            <p:cNvCxnSpPr/>
            <p:nvPr/>
          </p:nvCxnSpPr>
          <p:spPr>
            <a:xfrm>
              <a:off x="661012" y="3479534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785AE51-80EE-6943-90D7-048FDBBF8489}"/>
                </a:ext>
              </a:extLst>
            </p:cNvPr>
            <p:cNvCxnSpPr/>
            <p:nvPr/>
          </p:nvCxnSpPr>
          <p:spPr>
            <a:xfrm>
              <a:off x="661012" y="3921676"/>
              <a:ext cx="4549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21A179-F69B-D166-564D-4E69D16956FA}"/>
              </a:ext>
            </a:extLst>
          </p:cNvPr>
          <p:cNvSpPr txBox="1"/>
          <p:nvPr/>
        </p:nvSpPr>
        <p:spPr>
          <a:xfrm>
            <a:off x="4892755" y="5750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solidFill>
                  <a:srgbClr val="007400"/>
                </a:solidFill>
              </a:rPr>
              <a:t>～～～もくじ～～～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3A40D58-941F-EF8A-868F-DB3126E3E8F4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755316" y="3495294"/>
            <a:ext cx="6192000" cy="126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EAF2518-8474-2E22-40C7-8648DB686340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75944" y="3495294"/>
            <a:ext cx="6192000" cy="126000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94E9653-00D5-97D9-1DAA-377BD1F409A2}"/>
              </a:ext>
            </a:extLst>
          </p:cNvPr>
          <p:cNvSpPr/>
          <p:nvPr/>
        </p:nvSpPr>
        <p:spPr>
          <a:xfrm>
            <a:off x="396389" y="762249"/>
            <a:ext cx="5547559" cy="2124000"/>
          </a:xfrm>
          <a:prstGeom prst="rect">
            <a:avLst/>
          </a:prstGeom>
          <a:solidFill>
            <a:srgbClr val="68FE86">
              <a:alpha val="20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E3688E7-79BB-69C8-BA55-A61358DCE29B}"/>
              </a:ext>
            </a:extLst>
          </p:cNvPr>
          <p:cNvSpPr/>
          <p:nvPr/>
        </p:nvSpPr>
        <p:spPr>
          <a:xfrm>
            <a:off x="6447089" y="3278678"/>
            <a:ext cx="5534836" cy="1517901"/>
          </a:xfrm>
          <a:prstGeom prst="rect">
            <a:avLst/>
          </a:prstGeom>
          <a:solidFill>
            <a:srgbClr val="FFD1F6">
              <a:alpha val="20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C06E4ED-EFC4-BBD9-F0DA-81DF594CB199}"/>
              </a:ext>
            </a:extLst>
          </p:cNvPr>
          <p:cNvGrpSpPr>
            <a:grpSpLocks noChangeAspect="1"/>
          </p:cNvGrpSpPr>
          <p:nvPr/>
        </p:nvGrpSpPr>
        <p:grpSpPr>
          <a:xfrm>
            <a:off x="9123063" y="5330713"/>
            <a:ext cx="2202246" cy="1254571"/>
            <a:chOff x="8245621" y="5133720"/>
            <a:chExt cx="2542794" cy="1448574"/>
          </a:xfrm>
        </p:grpSpPr>
        <p:pic>
          <p:nvPicPr>
            <p:cNvPr id="3" name="図 2" descr="布 が含まれている画像&#10;&#10;自動的に生成された説明">
              <a:extLst>
                <a:ext uri="{FF2B5EF4-FFF2-40B4-BE49-F238E27FC236}">
                  <a16:creationId xmlns:a16="http://schemas.microsoft.com/office/drawing/2014/main" id="{29839E38-00DE-37AA-0D77-1C4B61C19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5621" y="5304370"/>
              <a:ext cx="2542794" cy="12779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図 4" descr="フルーツ が含まれている画像&#10;&#10;自動的に生成された説明">
              <a:extLst>
                <a:ext uri="{FF2B5EF4-FFF2-40B4-BE49-F238E27FC236}">
                  <a16:creationId xmlns:a16="http://schemas.microsoft.com/office/drawing/2014/main" id="{43318E23-712D-4E21-1708-4277DD8FD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2497" y="5133720"/>
              <a:ext cx="635223" cy="494062"/>
            </a:xfrm>
            <a:prstGeom prst="rect">
              <a:avLst/>
            </a:prstGeom>
          </p:spPr>
        </p:pic>
      </p:grp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D79FC3A8-E2C1-6A1B-3B78-B5CC01F8F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511474"/>
              </p:ext>
            </p:extLst>
          </p:nvPr>
        </p:nvGraphicFramePr>
        <p:xfrm>
          <a:off x="515096" y="406734"/>
          <a:ext cx="11345863" cy="617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シート" r:id="rId5" imgW="10680700" imgH="5816600" progId="Excel.Sheet.12">
                  <p:embed/>
                </p:oleObj>
              </mc:Choice>
              <mc:Fallback>
                <p:oleObj name="シート" r:id="rId5" imgW="10680700" imgH="5816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5096" y="406734"/>
                        <a:ext cx="11345863" cy="617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4A10FA5-6ABC-C63F-6ED3-B6B0BE3150B6}"/>
              </a:ext>
            </a:extLst>
          </p:cNvPr>
          <p:cNvCxnSpPr/>
          <p:nvPr/>
        </p:nvCxnSpPr>
        <p:spPr>
          <a:xfrm>
            <a:off x="6670267" y="2317833"/>
            <a:ext cx="454996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D55C372-D324-6CC1-8046-083F86FC27DA}"/>
              </a:ext>
            </a:extLst>
          </p:cNvPr>
          <p:cNvCxnSpPr/>
          <p:nvPr/>
        </p:nvCxnSpPr>
        <p:spPr>
          <a:xfrm>
            <a:off x="6656923" y="2798256"/>
            <a:ext cx="454996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065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3C13C938-3859-99DD-4C80-E3BBE7F69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170115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11900" progId="Word.Document.12">
                  <p:embed/>
                </p:oleObj>
              </mc:Choice>
              <mc:Fallback>
                <p:oleObj name="文書" r:id="rId2" imgW="11645900" imgH="631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FECF8C-6E1F-48D3-7D28-15CD96F31BDB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１８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F4937376-278B-5126-A6C5-BB355E0B6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308082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11900" progId="Word.Document.12">
                  <p:embed/>
                </p:oleObj>
              </mc:Choice>
              <mc:Fallback>
                <p:oleObj name="文書" r:id="rId2" imgW="11645900" imgH="631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876AA3-357A-1B7B-0FE9-4DB153734053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１９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21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フルーツ, 木 が含まれている画像&#10;&#10;自動的に生成された説明">
            <a:extLst>
              <a:ext uri="{FF2B5EF4-FFF2-40B4-BE49-F238E27FC236}">
                <a16:creationId xmlns:a16="http://schemas.microsoft.com/office/drawing/2014/main" id="{82F64438-DBB2-D9B1-6E14-CE8FAAF33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7" y="243705"/>
            <a:ext cx="1355726" cy="56379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458BC4-AE58-E3D6-BF7D-B9E7D84D5CE1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２０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22716B24-9233-AF37-77BD-B1993D5A71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546779"/>
              </p:ext>
            </p:extLst>
          </p:nvPr>
        </p:nvGraphicFramePr>
        <p:xfrm>
          <a:off x="0" y="0"/>
          <a:ext cx="116459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2181716" imgH="6334104" progId="Word.Document.12">
                  <p:embed/>
                </p:oleObj>
              </mc:Choice>
              <mc:Fallback>
                <p:oleObj name="Document" r:id="rId3" imgW="12181716" imgH="63341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717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, 食品, ガラス が含まれている画像&#10;&#10;自動的に生成された説明">
            <a:extLst>
              <a:ext uri="{FF2B5EF4-FFF2-40B4-BE49-F238E27FC236}">
                <a16:creationId xmlns:a16="http://schemas.microsoft.com/office/drawing/2014/main" id="{544CC6E8-E520-F0EE-60FF-A8292A4099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333" y="3299791"/>
            <a:ext cx="3648903" cy="2162313"/>
          </a:xfrm>
          <a:prstGeom prst="rect">
            <a:avLst/>
          </a:prstGeom>
        </p:spPr>
      </p:pic>
      <p:pic>
        <p:nvPicPr>
          <p:cNvPr id="10" name="図 9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69AC8B7B-E1E1-8C92-ECC8-F423DBCF0D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143" y="1571487"/>
            <a:ext cx="1723093" cy="216231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B1CC4D-75D7-E3FC-36A3-6DAB8C2949EA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２１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8B453C74-5FF4-6E28-8CA4-C2D1E11F3F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624122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2185315" imgH="6321485" progId="Word.Document.12">
                  <p:embed/>
                </p:oleObj>
              </mc:Choice>
              <mc:Fallback>
                <p:oleObj name="Document" r:id="rId4" imgW="12185315" imgH="63214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59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チップ, 食品, イチョウ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473A4DCF-CC69-5E4C-D59B-22B5E86027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16" y="149087"/>
            <a:ext cx="925657" cy="76862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219C82-E73C-3D7B-ACF7-3EE3E7326354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２２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AC85AFE6-8973-0A1D-37EA-DAB4990E1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63739"/>
              </p:ext>
            </p:extLst>
          </p:nvPr>
        </p:nvGraphicFramePr>
        <p:xfrm>
          <a:off x="0" y="0"/>
          <a:ext cx="11645900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646021" imgH="6337597" progId="Word.Document.12">
                  <p:embed/>
                </p:oleObj>
              </mc:Choice>
              <mc:Fallback>
                <p:oleObj name="Document" r:id="rId3" imgW="11646021" imgH="63375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3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27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E848CA-40DA-4023-5C6C-9CB05CD0656D}"/>
              </a:ext>
            </a:extLst>
          </p:cNvPr>
          <p:cNvSpPr txBox="1"/>
          <p:nvPr/>
        </p:nvSpPr>
        <p:spPr>
          <a:xfrm>
            <a:off x="5871193" y="6600631"/>
            <a:ext cx="449613" cy="257369"/>
          </a:xfrm>
          <a:prstGeom prst="rect">
            <a:avLst/>
          </a:prstGeom>
          <a:noFill/>
        </p:spPr>
        <p:txBody>
          <a:bodyPr wrap="squar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２３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8D39E0CE-6CDE-9DD9-4E10-93A49319D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833489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11900" progId="Word.Document.12">
                  <p:embed/>
                </p:oleObj>
              </mc:Choice>
              <mc:Fallback>
                <p:oleObj name="文書" r:id="rId2" imgW="11645900" imgH="631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14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417D73-94CF-2F2D-4427-48E2902D195C}"/>
              </a:ext>
            </a:extLst>
          </p:cNvPr>
          <p:cNvSpPr txBox="1"/>
          <p:nvPr/>
        </p:nvSpPr>
        <p:spPr>
          <a:xfrm>
            <a:off x="5874785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２４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6" name="図 5" descr="チップ, 食品, イチョウ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AAB3F866-41D9-FE14-0CE0-009C80BCA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1" y="261938"/>
            <a:ext cx="952547" cy="790954"/>
          </a:xfrm>
          <a:prstGeom prst="rect">
            <a:avLst/>
          </a:prstGeom>
        </p:spPr>
      </p:pic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55115ADC-D577-280F-0166-B362BC714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044534"/>
              </p:ext>
            </p:extLst>
          </p:nvPr>
        </p:nvGraphicFramePr>
        <p:xfrm>
          <a:off x="0" y="0"/>
          <a:ext cx="11644312" cy="632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644926" imgH="6328500" progId="Word.Document.12">
                  <p:embed/>
                </p:oleObj>
              </mc:Choice>
              <mc:Fallback>
                <p:oleObj name="Document" r:id="rId3" imgW="11644926" imgH="632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4312" cy="632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96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6FE913-55FA-83FA-601C-1B22201921DD}"/>
              </a:ext>
            </a:extLst>
          </p:cNvPr>
          <p:cNvSpPr txBox="1"/>
          <p:nvPr/>
        </p:nvSpPr>
        <p:spPr>
          <a:xfrm>
            <a:off x="5916463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２５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7020DDB6-C187-F9BF-46DE-BA6F5A6C4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06799"/>
              </p:ext>
            </p:extLst>
          </p:nvPr>
        </p:nvGraphicFramePr>
        <p:xfrm>
          <a:off x="0" y="0"/>
          <a:ext cx="116459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24600" progId="Word.Document.12">
                  <p:embed/>
                </p:oleObj>
              </mc:Choice>
              <mc:Fallback>
                <p:oleObj name="文書" r:id="rId2" imgW="11645900" imgH="632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18BBCE96-845C-1BAC-8258-1CC19726CC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26846" y="3098268"/>
            <a:ext cx="5436000" cy="3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0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44D7B9-6E41-9D18-73DF-4BAA35450CE5}"/>
              </a:ext>
            </a:extLst>
          </p:cNvPr>
          <p:cNvSpPr txBox="1"/>
          <p:nvPr/>
        </p:nvSpPr>
        <p:spPr>
          <a:xfrm>
            <a:off x="5916463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２６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A503DB48-390C-FC3A-8700-618697365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242771"/>
              </p:ext>
            </p:extLst>
          </p:nvPr>
        </p:nvGraphicFramePr>
        <p:xfrm>
          <a:off x="0" y="0"/>
          <a:ext cx="1164590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11900" progId="Word.Document.12">
                  <p:embed/>
                </p:oleObj>
              </mc:Choice>
              <mc:Fallback>
                <p:oleObj name="文書" r:id="rId2" imgW="11645900" imgH="631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34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5FF5AA-7C5E-BD1F-A953-042561BF98EA}"/>
              </a:ext>
            </a:extLst>
          </p:cNvPr>
          <p:cNvSpPr txBox="1"/>
          <p:nvPr/>
        </p:nvSpPr>
        <p:spPr>
          <a:xfrm>
            <a:off x="5916463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２７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BF64F237-58C5-2D71-D7B1-97C9734E1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193599"/>
              </p:ext>
            </p:extLst>
          </p:nvPr>
        </p:nvGraphicFramePr>
        <p:xfrm>
          <a:off x="0" y="0"/>
          <a:ext cx="11863388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2219859" imgH="6321485" progId="Word.Document.12">
                  <p:embed/>
                </p:oleObj>
              </mc:Choice>
              <mc:Fallback>
                <p:oleObj name="Document" r:id="rId2" imgW="12219859" imgH="63214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863388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AAEB61A8-BEA5-39A0-1B2D-AD454BDCA5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95999" y="3276391"/>
            <a:ext cx="5400000" cy="305219"/>
          </a:xfrm>
          <a:prstGeom prst="rect">
            <a:avLst/>
          </a:prstGeom>
        </p:spPr>
      </p:pic>
      <p:pic>
        <p:nvPicPr>
          <p:cNvPr id="7" name="図 6" descr="フルーツ, 木 が含まれている画像&#10;&#10;自動的に生成された説明">
            <a:extLst>
              <a:ext uri="{FF2B5EF4-FFF2-40B4-BE49-F238E27FC236}">
                <a16:creationId xmlns:a16="http://schemas.microsoft.com/office/drawing/2014/main" id="{656B2CF4-E1E5-3931-8871-ACC4B87358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074" y="93831"/>
            <a:ext cx="1301714" cy="5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1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C7C496F-6602-917B-C6F8-B61EB9EEDF3B}"/>
              </a:ext>
            </a:extLst>
          </p:cNvPr>
          <p:cNvSpPr txBox="1"/>
          <p:nvPr/>
        </p:nvSpPr>
        <p:spPr>
          <a:xfrm>
            <a:off x="522242" y="217247"/>
            <a:ext cx="2262158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【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参加者の皆さん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】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CC0DE7-6805-B04F-530B-9DB08CDB2489}"/>
              </a:ext>
            </a:extLst>
          </p:cNvPr>
          <p:cNvSpPr txBox="1"/>
          <p:nvPr/>
        </p:nvSpPr>
        <p:spPr>
          <a:xfrm>
            <a:off x="7409207" y="738718"/>
            <a:ext cx="2236510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〔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子どもメッセージ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〕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399C5C-0CFC-99F6-EAE2-545085388CC8}"/>
              </a:ext>
            </a:extLst>
          </p:cNvPr>
          <p:cNvSpPr txBox="1"/>
          <p:nvPr/>
        </p:nvSpPr>
        <p:spPr>
          <a:xfrm>
            <a:off x="769859" y="4545634"/>
            <a:ext cx="1210588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〔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審査員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〕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6375FC-B2B2-8A0E-FFF4-5CD0AC40FB6D}"/>
              </a:ext>
            </a:extLst>
          </p:cNvPr>
          <p:cNvSpPr txBox="1"/>
          <p:nvPr/>
        </p:nvSpPr>
        <p:spPr>
          <a:xfrm>
            <a:off x="8069637" y="2624362"/>
            <a:ext cx="1210588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〔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司会者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〕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E77BF36C-3F9A-BF28-BB24-74AA39BFEF85}"/>
              </a:ext>
            </a:extLst>
          </p:cNvPr>
          <p:cNvSpPr txBox="1"/>
          <p:nvPr/>
        </p:nvSpPr>
        <p:spPr>
          <a:xfrm>
            <a:off x="673097" y="2364497"/>
            <a:ext cx="129751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フィリップ マーカス 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デルランさん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9C894E7-A5A5-8BBB-1A79-06A8B804E064}"/>
              </a:ext>
            </a:extLst>
          </p:cNvPr>
          <p:cNvSpPr txBox="1"/>
          <p:nvPr/>
        </p:nvSpPr>
        <p:spPr>
          <a:xfrm>
            <a:off x="908929" y="627112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池澤 隆史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西東京市長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337B02A-0EF6-A6A7-6658-FE3B9CAF10C5}"/>
              </a:ext>
            </a:extLst>
          </p:cNvPr>
          <p:cNvSpPr txBox="1"/>
          <p:nvPr/>
        </p:nvSpPr>
        <p:spPr>
          <a:xfrm>
            <a:off x="2428487" y="6271128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高橋 桂子　武蔵野大学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ランゲージセンター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8135D2A-E3DD-70F1-9B6E-1C70634405C2}"/>
              </a:ext>
            </a:extLst>
          </p:cNvPr>
          <p:cNvSpPr txBox="1"/>
          <p:nvPr/>
        </p:nvSpPr>
        <p:spPr>
          <a:xfrm>
            <a:off x="4680783" y="627112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山辺 真理子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NIMIC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代表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D6DAC65-518E-D22F-9E8A-AC55D6105EB6}"/>
              </a:ext>
            </a:extLst>
          </p:cNvPr>
          <p:cNvSpPr txBox="1"/>
          <p:nvPr/>
        </p:nvSpPr>
        <p:spPr>
          <a:xfrm>
            <a:off x="9131829" y="4149732"/>
            <a:ext cx="2428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左：ヴ ティ ゴック ジェップさん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右：グエン スアン フーさん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9C774C-E486-8521-E453-2EFB4C9F7931}"/>
              </a:ext>
            </a:extLst>
          </p:cNvPr>
          <p:cNvSpPr txBox="1"/>
          <p:nvPr/>
        </p:nvSpPr>
        <p:spPr>
          <a:xfrm>
            <a:off x="547656" y="551868"/>
            <a:ext cx="1210588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〔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発表者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〕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E2655B8-4E4E-DEE5-93FD-045F6FB414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702" y="1044604"/>
            <a:ext cx="1184097" cy="118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AB00CDF-6EB9-9A66-43A5-8C111E15E6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54" y="1044604"/>
            <a:ext cx="1184097" cy="118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ADE6155-E2B2-CA37-7E1B-731B45A656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854" y="1044604"/>
            <a:ext cx="1184097" cy="118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B0D4A0A-B6FF-4006-14A6-BAB0078893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7" y="886198"/>
            <a:ext cx="1187383" cy="1483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C7B55B00-B5F4-F12E-E63A-CBCEEDBFF1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80" y="886198"/>
            <a:ext cx="1186853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6784E8C5-05A5-2E83-A8E5-4AB5FCC03C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643" y="886198"/>
            <a:ext cx="1187396" cy="148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B219A426-656C-DDEA-AD34-EC973B4944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312" y="886198"/>
            <a:ext cx="1187116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D2366167-200A-307D-A8C3-09DE2B9356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277" y="886198"/>
            <a:ext cx="1187116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02F4F0ED-3AEC-67E3-4936-DC6EFF41A96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73" y="2702529"/>
            <a:ext cx="1186827" cy="1483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543F1561-AFCF-880C-93FC-752338D4B6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264" y="2702529"/>
            <a:ext cx="1187675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D2769BA2-3025-4397-98EA-2AA814D163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839" y="2702529"/>
            <a:ext cx="1186900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id="{2F4154AD-FDF4-C4CD-40D5-764A8D9CB0D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66" y="2702529"/>
            <a:ext cx="1187116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1A4B2D6E-493E-D138-04F0-D9F0137DD9A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364" y="2702529"/>
            <a:ext cx="1187116" cy="1483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33C680CC-F63D-6908-F3C1-3A5EEA1E328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074" y="2647043"/>
            <a:ext cx="2130297" cy="1521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57EB3D88-95DB-17A9-7E3C-887F89A0E44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63" y="4791379"/>
            <a:ext cx="1566387" cy="1566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70EFDB58-C6A8-5A9C-124D-31CE86163C5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64" y="4792743"/>
            <a:ext cx="1549790" cy="1549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6E1DE168-0585-455C-FFF9-37974333048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777" y="4792743"/>
            <a:ext cx="1549790" cy="15497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5E4BA3-D8B4-C58E-352E-A1C0E47CC04F}"/>
              </a:ext>
            </a:extLst>
          </p:cNvPr>
          <p:cNvSpPr txBox="1"/>
          <p:nvPr/>
        </p:nvSpPr>
        <p:spPr>
          <a:xfrm>
            <a:off x="5893187" y="4556349"/>
            <a:ext cx="1620957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〔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市民審査員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　　の皆さん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rPr>
              <a:t>〕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9DD43A-EF3F-FA62-C0B6-1799791285F3}"/>
              </a:ext>
            </a:extLst>
          </p:cNvPr>
          <p:cNvSpPr txBox="1"/>
          <p:nvPr/>
        </p:nvSpPr>
        <p:spPr>
          <a:xfrm>
            <a:off x="2066160" y="2364497"/>
            <a:ext cx="11523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キム ジョンスク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さん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C83904B-4E73-04E9-0DAF-FF1F04AA8683}"/>
              </a:ext>
            </a:extLst>
          </p:cNvPr>
          <p:cNvSpPr txBox="1"/>
          <p:nvPr/>
        </p:nvSpPr>
        <p:spPr>
          <a:xfrm>
            <a:off x="5904227" y="2364497"/>
            <a:ext cx="124613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ガネサン サラニヤ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さん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91B5D39-4A76-A96A-DA3D-918124BD896C}"/>
              </a:ext>
            </a:extLst>
          </p:cNvPr>
          <p:cNvGrpSpPr/>
          <p:nvPr/>
        </p:nvGrpSpPr>
        <p:grpSpPr>
          <a:xfrm>
            <a:off x="3450564" y="2373240"/>
            <a:ext cx="957187" cy="236399"/>
            <a:chOff x="3283343" y="2399187"/>
            <a:chExt cx="957187" cy="236399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9147570-A321-9D10-0D06-EA7C9B17891A}"/>
                </a:ext>
              </a:extLst>
            </p:cNvPr>
            <p:cNvSpPr txBox="1"/>
            <p:nvPr/>
          </p:nvSpPr>
          <p:spPr>
            <a:xfrm>
              <a:off x="3294377" y="246630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鄧　永生さん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AB7C1F7-9630-015B-42AE-5890602B3077}"/>
                </a:ext>
              </a:extLst>
            </p:cNvPr>
            <p:cNvSpPr txBox="1"/>
            <p:nvPr/>
          </p:nvSpPr>
          <p:spPr>
            <a:xfrm>
              <a:off x="3283343" y="239918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トウ　  エイセイ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CCB70FDE-6E2D-A5CC-F821-E8362555D4AE}"/>
              </a:ext>
            </a:extLst>
          </p:cNvPr>
          <p:cNvGrpSpPr/>
          <p:nvPr/>
        </p:nvGrpSpPr>
        <p:grpSpPr>
          <a:xfrm>
            <a:off x="4763668" y="2364310"/>
            <a:ext cx="973773" cy="254258"/>
            <a:chOff x="4577397" y="2434668"/>
            <a:chExt cx="973773" cy="254258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E7277F1-14C5-A168-E4FD-30578F019AED}"/>
                </a:ext>
              </a:extLst>
            </p:cNvPr>
            <p:cNvSpPr txBox="1"/>
            <p:nvPr/>
          </p:nvSpPr>
          <p:spPr>
            <a:xfrm>
              <a:off x="4605017" y="251964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張　桜瀟さん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3B2BE8D-C7CB-1280-8FC6-A9C4327D7C68}"/>
                </a:ext>
              </a:extLst>
            </p:cNvPr>
            <p:cNvSpPr txBox="1"/>
            <p:nvPr/>
          </p:nvSpPr>
          <p:spPr>
            <a:xfrm>
              <a:off x="4577397" y="2434668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チョウ  オウショウ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DA554CC-AD43-E0A4-8FA2-4D500B074A17}"/>
              </a:ext>
            </a:extLst>
          </p:cNvPr>
          <p:cNvGrpSpPr/>
          <p:nvPr/>
        </p:nvGrpSpPr>
        <p:grpSpPr>
          <a:xfrm>
            <a:off x="10544531" y="2229945"/>
            <a:ext cx="953377" cy="236399"/>
            <a:chOff x="10261319" y="2251977"/>
            <a:chExt cx="953377" cy="236399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3495305-BDC4-50BD-877A-CFF64C1C120D}"/>
                </a:ext>
              </a:extLst>
            </p:cNvPr>
            <p:cNvSpPr txBox="1"/>
            <p:nvPr/>
          </p:nvSpPr>
          <p:spPr>
            <a:xfrm>
              <a:off x="10268543" y="231909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王　澤岩さん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5C34A02-5423-CC6C-EADB-C956224608C5}"/>
                </a:ext>
              </a:extLst>
            </p:cNvPr>
            <p:cNvSpPr txBox="1"/>
            <p:nvPr/>
          </p:nvSpPr>
          <p:spPr>
            <a:xfrm>
              <a:off x="10261319" y="225197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オウ　  サワタカ</a:t>
              </a: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BCDF210-517A-9356-1EDC-4521BCEFD9DC}"/>
              </a:ext>
            </a:extLst>
          </p:cNvPr>
          <p:cNvGrpSpPr/>
          <p:nvPr/>
        </p:nvGrpSpPr>
        <p:grpSpPr>
          <a:xfrm>
            <a:off x="7758020" y="2224950"/>
            <a:ext cx="1012867" cy="246389"/>
            <a:chOff x="7623398" y="2299527"/>
            <a:chExt cx="1012867" cy="246389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A3B0A27-2B38-3951-9E18-08ECF47C844C}"/>
                </a:ext>
              </a:extLst>
            </p:cNvPr>
            <p:cNvSpPr txBox="1"/>
            <p:nvPr/>
          </p:nvSpPr>
          <p:spPr>
            <a:xfrm>
              <a:off x="7623398" y="2376639"/>
              <a:ext cx="101286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李　戦書さん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04D99F3-7F8B-AD04-0269-84CDFD88E5E8}"/>
                </a:ext>
              </a:extLst>
            </p:cNvPr>
            <p:cNvSpPr txBox="1"/>
            <p:nvPr/>
          </p:nvSpPr>
          <p:spPr>
            <a:xfrm>
              <a:off x="7651469" y="2299527"/>
              <a:ext cx="734341" cy="94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リ　　チャンスウ</a:t>
              </a: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BB79C70-1C81-BF82-B354-41ED470B7883}"/>
              </a:ext>
            </a:extLst>
          </p:cNvPr>
          <p:cNvGrpSpPr/>
          <p:nvPr/>
        </p:nvGrpSpPr>
        <p:grpSpPr>
          <a:xfrm>
            <a:off x="9169121" y="2229945"/>
            <a:ext cx="953377" cy="236399"/>
            <a:chOff x="8992589" y="2259597"/>
            <a:chExt cx="953377" cy="236399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13C4F01-B909-4FB3-92EC-FD6EF02EA25E}"/>
                </a:ext>
              </a:extLst>
            </p:cNvPr>
            <p:cNvSpPr txBox="1"/>
            <p:nvPr/>
          </p:nvSpPr>
          <p:spPr>
            <a:xfrm>
              <a:off x="8999813" y="232671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高　子添さん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AEE5157-72E0-C8CA-4CBF-1F99B5E5F367}"/>
                </a:ext>
              </a:extLst>
            </p:cNvPr>
            <p:cNvSpPr txBox="1"/>
            <p:nvPr/>
          </p:nvSpPr>
          <p:spPr>
            <a:xfrm>
              <a:off x="8992589" y="225959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コウ　    コゾエ</a:t>
              </a: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D18358C-9818-1D36-F5B2-4B6F48CA3190}"/>
              </a:ext>
            </a:extLst>
          </p:cNvPr>
          <p:cNvSpPr txBox="1"/>
          <p:nvPr/>
        </p:nvSpPr>
        <p:spPr>
          <a:xfrm>
            <a:off x="1076957" y="4190806"/>
            <a:ext cx="129751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ガルビー アナス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さん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2CF211F-A17F-8EC2-9175-EEC296515632}"/>
              </a:ext>
            </a:extLst>
          </p:cNvPr>
          <p:cNvSpPr txBox="1"/>
          <p:nvPr/>
        </p:nvSpPr>
        <p:spPr>
          <a:xfrm>
            <a:off x="2470020" y="4190806"/>
            <a:ext cx="115237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カン アルビナ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さん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5961128C-E304-C7D0-846B-60FB466E3F4C}"/>
              </a:ext>
            </a:extLst>
          </p:cNvPr>
          <p:cNvGrpSpPr/>
          <p:nvPr/>
        </p:nvGrpSpPr>
        <p:grpSpPr>
          <a:xfrm>
            <a:off x="3845957" y="4182615"/>
            <a:ext cx="957187" cy="236399"/>
            <a:chOff x="3283343" y="2399187"/>
            <a:chExt cx="957187" cy="236399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FEB88B5-D55B-5756-F4A4-EEBE555716FF}"/>
                </a:ext>
              </a:extLst>
            </p:cNvPr>
            <p:cNvSpPr txBox="1"/>
            <p:nvPr/>
          </p:nvSpPr>
          <p:spPr>
            <a:xfrm>
              <a:off x="3294377" y="246630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陳　燕さん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26887EA-0E28-77B0-A47B-891FB085D7BD}"/>
                </a:ext>
              </a:extLst>
            </p:cNvPr>
            <p:cNvSpPr txBox="1"/>
            <p:nvPr/>
          </p:nvSpPr>
          <p:spPr>
            <a:xfrm>
              <a:off x="3283343" y="239918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チン　  エン</a:t>
              </a: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FAF31B0-0136-73A4-3F64-7F24C17CD9CE}"/>
              </a:ext>
            </a:extLst>
          </p:cNvPr>
          <p:cNvSpPr txBox="1"/>
          <p:nvPr/>
        </p:nvSpPr>
        <p:spPr>
          <a:xfrm>
            <a:off x="4991940" y="4190806"/>
            <a:ext cx="113588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ヴァジェニナ ヴィクトリアさん</a:t>
            </a: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E3ED5EC-D11D-AC2A-0D31-2A98919B0DC4}"/>
              </a:ext>
            </a:extLst>
          </p:cNvPr>
          <p:cNvGrpSpPr/>
          <p:nvPr/>
        </p:nvGrpSpPr>
        <p:grpSpPr>
          <a:xfrm>
            <a:off x="6456677" y="4182615"/>
            <a:ext cx="965599" cy="236399"/>
            <a:chOff x="6388097" y="4203312"/>
            <a:chExt cx="965599" cy="236399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C75B0675-5E9D-D2B1-AAEA-1DCE6C397FF6}"/>
                </a:ext>
              </a:extLst>
            </p:cNvPr>
            <p:cNvSpPr txBox="1"/>
            <p:nvPr/>
          </p:nvSpPr>
          <p:spPr>
            <a:xfrm>
              <a:off x="6388097" y="4270434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馬　洪卿さん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3DAD70-B8DF-F2D1-DF26-25BD72110F37}"/>
                </a:ext>
              </a:extLst>
            </p:cNvPr>
            <p:cNvSpPr txBox="1"/>
            <p:nvPr/>
          </p:nvSpPr>
          <p:spPr>
            <a:xfrm>
              <a:off x="6407543" y="4203312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n-cs"/>
                </a:rPr>
                <a:t>マ　　キョウケイ</a:t>
              </a: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40A3FE8-00ED-C2FD-4AD7-0E870129F231}"/>
              </a:ext>
            </a:extLst>
          </p:cNvPr>
          <p:cNvSpPr txBox="1"/>
          <p:nvPr/>
        </p:nvSpPr>
        <p:spPr>
          <a:xfrm>
            <a:off x="5955737" y="6611506"/>
            <a:ext cx="280526" cy="257369"/>
          </a:xfrm>
          <a:prstGeom prst="rect">
            <a:avLst/>
          </a:prstGeom>
          <a:noFill/>
        </p:spPr>
        <p:txBody>
          <a:bodyPr wrap="square" lIns="0" tIns="0" rIns="0" bIns="72000" rtlCol="0" anchor="ctr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-1-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  <a:cs typeface="+mn-cs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732E91F6-A779-5979-907E-CE919C2E222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128" y="3595251"/>
            <a:ext cx="1119948" cy="55871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CFBEF09-7D6B-4583-D45D-0518E1EC443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379" y="5691113"/>
            <a:ext cx="1071247" cy="676696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AE1F5C0-7A1C-AC30-55B8-ACB4E5022BF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4181" y="534113"/>
            <a:ext cx="1648665" cy="369332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6A28188A-9102-C5A4-A627-CEF637EE4C00}"/>
              </a:ext>
            </a:extLst>
          </p:cNvPr>
          <p:cNvGrpSpPr/>
          <p:nvPr/>
        </p:nvGrpSpPr>
        <p:grpSpPr>
          <a:xfrm>
            <a:off x="7326497" y="4547161"/>
            <a:ext cx="4174105" cy="1933283"/>
            <a:chOff x="7010422" y="4567956"/>
            <a:chExt cx="4174105" cy="1933283"/>
          </a:xfrm>
        </p:grpSpPr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DE44D9A0-EBC1-22D4-68EC-FE04CF685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0422" y="4596804"/>
              <a:ext cx="2057435" cy="1904435"/>
            </a:xfrm>
            <a:prstGeom prst="rect">
              <a:avLst/>
            </a:prstGeom>
            <a:effectLst/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D4340AB-CCB5-FA70-BB47-F7CBB3BC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8339" y="4596804"/>
              <a:ext cx="1370499" cy="1904435"/>
            </a:xfrm>
            <a:prstGeom prst="rect">
              <a:avLst/>
            </a:prstGeom>
            <a:effectLst/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E94A03B-165C-6996-7591-F42E76CD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33661" y="5813396"/>
              <a:ext cx="182879" cy="338525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4CF782C-3A90-CE5B-05E0-183055E7F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"/>
            <a:stretch/>
          </p:blipFill>
          <p:spPr>
            <a:xfrm>
              <a:off x="10373945" y="4596804"/>
              <a:ext cx="810582" cy="1904435"/>
            </a:xfrm>
            <a:prstGeom prst="rect">
              <a:avLst/>
            </a:prstGeom>
            <a:effectLst/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805854C-7A1C-23C0-858C-65404345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5536" y="4567956"/>
              <a:ext cx="364689" cy="31609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B153587-0723-74A8-27FA-121E9E63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1261" y="5144934"/>
              <a:ext cx="118542" cy="179533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17A0A71-5901-1515-001F-08AFB6D4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5269" y="5154475"/>
              <a:ext cx="144456" cy="45719"/>
            </a:xfrm>
            <a:prstGeom prst="rect">
              <a:avLst/>
            </a:prstGeom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28512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1DC6BE-5C08-7F0C-8C4F-CB6F9B63770F}"/>
              </a:ext>
            </a:extLst>
          </p:cNvPr>
          <p:cNvSpPr txBox="1"/>
          <p:nvPr/>
        </p:nvSpPr>
        <p:spPr>
          <a:xfrm>
            <a:off x="5916463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２８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5D510735-E372-F655-633B-88C84B83A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194634"/>
              </p:ext>
            </p:extLst>
          </p:nvPr>
        </p:nvGraphicFramePr>
        <p:xfrm>
          <a:off x="539750" y="546100"/>
          <a:ext cx="11112500" cy="576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112500" imgH="5765800" progId="Word.Document.12">
                  <p:embed/>
                </p:oleObj>
              </mc:Choice>
              <mc:Fallback>
                <p:oleObj name="文書" r:id="rId2" imgW="11112500" imgH="576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546100"/>
                        <a:ext cx="11112500" cy="576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5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D2E755-C72E-CC56-0194-EF22A8DBD1F9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２９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DE2F44CE-367D-B8AC-FBB4-9EDD4C5EAF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323403"/>
              </p:ext>
            </p:extLst>
          </p:nvPr>
        </p:nvGraphicFramePr>
        <p:xfrm>
          <a:off x="0" y="0"/>
          <a:ext cx="11644312" cy="631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44926" imgH="6318045" progId="Word.Document.12">
                  <p:embed/>
                </p:oleObj>
              </mc:Choice>
              <mc:Fallback>
                <p:oleObj name="Document" r:id="rId2" imgW="11644926" imgH="63180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4312" cy="631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741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23FC63E4-BD76-575F-AF37-1F21F379C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660936"/>
              </p:ext>
            </p:extLst>
          </p:nvPr>
        </p:nvGraphicFramePr>
        <p:xfrm>
          <a:off x="0" y="0"/>
          <a:ext cx="11645900" cy="636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62700" progId="Word.Document.12">
                  <p:embed/>
                </p:oleObj>
              </mc:Choice>
              <mc:Fallback>
                <p:oleObj name="文書" r:id="rId2" imgW="11645900" imgH="636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6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BF8213-3806-B7D1-7E46-DD2D6B472A7E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３０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2" name="図 1" descr="チップ, 食品, イチョウ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85365059-CA51-DFB9-F86C-9C082B1F06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1" y="261938"/>
            <a:ext cx="952547" cy="7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8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EF363EAC-3161-CC2A-78F5-00FE3522D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36843"/>
              </p:ext>
            </p:extLst>
          </p:nvPr>
        </p:nvGraphicFramePr>
        <p:xfrm>
          <a:off x="0" y="0"/>
          <a:ext cx="11645900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645900" imgH="6337300" progId="Word.Document.12">
                  <p:embed/>
                </p:oleObj>
              </mc:Choice>
              <mc:Fallback>
                <p:oleObj name="文書" r:id="rId2" imgW="11645900" imgH="6337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3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5F4848-81EE-973A-E4DC-675180BAECDA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３１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6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19F5A1-FE85-A503-4CFE-089D7A698E69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３２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201A01-A289-CF8D-51F3-28236F74E9AA}"/>
              </a:ext>
            </a:extLst>
          </p:cNvPr>
          <p:cNvGrpSpPr/>
          <p:nvPr/>
        </p:nvGrpSpPr>
        <p:grpSpPr>
          <a:xfrm>
            <a:off x="245984" y="243991"/>
            <a:ext cx="2340000" cy="506209"/>
            <a:chOff x="245984" y="243991"/>
            <a:chExt cx="2340000" cy="506209"/>
          </a:xfrm>
        </p:grpSpPr>
        <p:pic>
          <p:nvPicPr>
            <p:cNvPr id="3" name="図 2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9B5FDF62-95F1-7F08-12FC-3EB88244F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984" y="243991"/>
              <a:ext cx="2340000" cy="506209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9CFE420-C0A4-535E-7AED-38332192D59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07206" y="357538"/>
              <a:ext cx="2160000" cy="328739"/>
            </a:xfrm>
            <a:prstGeom prst="rect">
              <a:avLst/>
            </a:prstGeom>
            <a:noFill/>
          </p:spPr>
          <p:txBody>
            <a:bodyPr wrap="square" tIns="36000">
              <a:spAutoFit/>
            </a:bodyPr>
            <a:lstStyle/>
            <a:p>
              <a:pPr algn="ctr"/>
              <a:r>
                <a:rPr lang="ja-JP" altLang="en-US" sz="160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rPr>
                <a:t>市民審査員をして</a:t>
              </a:r>
              <a:endParaRPr kumimoji="1" lang="ja-JP" altLang="en-US" sz="1600">
                <a:solidFill>
                  <a:schemeClr val="tx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endParaRPr>
            </a:p>
          </p:txBody>
        </p:sp>
      </p:grp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989FE95F-0022-C58B-5819-B18C271FD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831563"/>
              </p:ext>
            </p:extLst>
          </p:nvPr>
        </p:nvGraphicFramePr>
        <p:xfrm>
          <a:off x="0" y="0"/>
          <a:ext cx="11645900" cy="63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3" imgW="11645900" imgH="6350000" progId="Word.Document.12">
                  <p:embed/>
                </p:oleObj>
              </mc:Choice>
              <mc:Fallback>
                <p:oleObj name="文書" r:id="rId3" imgW="11645900" imgH="635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5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53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5D26DB-CDA3-BCED-CAD9-CCC72AA48434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３３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1" name="図 10" descr="食品, 挿絵, カップ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9030FAD-6994-1098-9CD1-24A9B45C64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82" y="128760"/>
            <a:ext cx="3229642" cy="553820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85E37AAF-65A8-9D2D-3663-50ADA694C1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917552"/>
              </p:ext>
            </p:extLst>
          </p:nvPr>
        </p:nvGraphicFramePr>
        <p:xfrm>
          <a:off x="0" y="0"/>
          <a:ext cx="11637962" cy="635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637730" imgH="6356620" progId="Word.Document.12">
                  <p:embed/>
                </p:oleObj>
              </mc:Choice>
              <mc:Fallback>
                <p:oleObj name="Document" r:id="rId3" imgW="11637730" imgH="63566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37962" cy="635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495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D3A906-EAF8-9A7C-C01A-750DF5760772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３４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9DC0B0A-2EBD-FE3E-0937-B31C140045A9}"/>
              </a:ext>
            </a:extLst>
          </p:cNvPr>
          <p:cNvGrpSpPr/>
          <p:nvPr/>
        </p:nvGrpSpPr>
        <p:grpSpPr>
          <a:xfrm>
            <a:off x="4820195" y="192291"/>
            <a:ext cx="2730136" cy="467038"/>
            <a:chOff x="4820195" y="192291"/>
            <a:chExt cx="2730136" cy="467038"/>
          </a:xfrm>
        </p:grpSpPr>
        <p:pic>
          <p:nvPicPr>
            <p:cNvPr id="5" name="図 4" descr="アイコン, 四角形&#10;&#10;中程度の精度で自動的に生成された説明">
              <a:extLst>
                <a:ext uri="{FF2B5EF4-FFF2-40B4-BE49-F238E27FC236}">
                  <a16:creationId xmlns:a16="http://schemas.microsoft.com/office/drawing/2014/main" id="{4AA97C8E-9136-70EC-F6A5-8B1F551F4921}"/>
                </a:ext>
              </a:extLst>
            </p:cNvPr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195" y="192291"/>
              <a:ext cx="2730136" cy="467038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A8ECCBE-ABA7-D828-0D9E-88977D531557}"/>
                </a:ext>
              </a:extLst>
            </p:cNvPr>
            <p:cNvSpPr txBox="1"/>
            <p:nvPr/>
          </p:nvSpPr>
          <p:spPr>
            <a:xfrm>
              <a:off x="5116283" y="290761"/>
              <a:ext cx="1959428" cy="292388"/>
            </a:xfrm>
            <a:prstGeom prst="rect">
              <a:avLst/>
            </a:prstGeom>
            <a:noFill/>
          </p:spPr>
          <p:txBody>
            <a:bodyPr wrap="square" tIns="0">
              <a:spAutoFit/>
            </a:bodyPr>
            <a:lstStyle/>
            <a:p>
              <a:pPr algn="ctr"/>
              <a:r>
                <a:rPr kumimoji="1" lang="ja-JP" altLang="en-US" sz="160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rPr>
                <a:t>司会者メッセージ</a:t>
              </a:r>
            </a:p>
          </p:txBody>
        </p:sp>
      </p:grpSp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67D515C0-198D-AE2D-46FE-A02841842D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294425"/>
              </p:ext>
            </p:extLst>
          </p:nvPr>
        </p:nvGraphicFramePr>
        <p:xfrm>
          <a:off x="539747" y="482600"/>
          <a:ext cx="11112500" cy="589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3" imgW="11112500" imgH="5892800" progId="Word.Document.12">
                  <p:embed/>
                </p:oleObj>
              </mc:Choice>
              <mc:Fallback>
                <p:oleObj name="文書" r:id="rId3" imgW="11112500" imgH="589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47" y="482600"/>
                        <a:ext cx="11112500" cy="589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2FDF90CE-486C-165C-7885-6802989510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7997" y="3528261"/>
            <a:ext cx="5256000" cy="207477"/>
          </a:xfrm>
          <a:prstGeom prst="rect">
            <a:avLst/>
          </a:prstGeom>
        </p:spPr>
      </p:pic>
      <p:pic>
        <p:nvPicPr>
          <p:cNvPr id="14" name="図 13" descr="アイコン&#10;&#10;自動的に生成された説明">
            <a:extLst>
              <a:ext uri="{FF2B5EF4-FFF2-40B4-BE49-F238E27FC236}">
                <a16:creationId xmlns:a16="http://schemas.microsoft.com/office/drawing/2014/main" id="{277C2CBA-4824-552B-B698-7B76B67EB6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76" y="482600"/>
            <a:ext cx="465734" cy="467038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59D9BDF2-1C9B-753B-5525-45BBD351A9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717" y="482600"/>
            <a:ext cx="465734" cy="4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1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4636336-3AD4-F7EB-C41A-6CF29B4082B6}"/>
              </a:ext>
            </a:extLst>
          </p:cNvPr>
          <p:cNvSpPr/>
          <p:nvPr/>
        </p:nvSpPr>
        <p:spPr>
          <a:xfrm rot="5400000">
            <a:off x="7182242" y="1929746"/>
            <a:ext cx="6229508" cy="3627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0572BF8A-0BC6-6A92-DA99-7C5AAF1342B0}"/>
              </a:ext>
            </a:extLst>
          </p:cNvPr>
          <p:cNvSpPr/>
          <p:nvPr/>
        </p:nvSpPr>
        <p:spPr>
          <a:xfrm>
            <a:off x="-76200" y="4138586"/>
            <a:ext cx="12390120" cy="28320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3162F6-26B2-C1C5-CB33-DCF712C17AD8}"/>
              </a:ext>
            </a:extLst>
          </p:cNvPr>
          <p:cNvSpPr txBox="1"/>
          <p:nvPr/>
        </p:nvSpPr>
        <p:spPr>
          <a:xfrm>
            <a:off x="529387" y="1881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会場風景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C34B88-A538-8633-5A2F-48839CD752D8}"/>
              </a:ext>
            </a:extLst>
          </p:cNvPr>
          <p:cNvSpPr txBox="1"/>
          <p:nvPr/>
        </p:nvSpPr>
        <p:spPr>
          <a:xfrm>
            <a:off x="588897" y="568866"/>
            <a:ext cx="970601" cy="238363"/>
          </a:xfrm>
          <a:prstGeom prst="round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受付周辺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64BB30-1E53-A451-E826-C56BA1D69FCB}"/>
              </a:ext>
            </a:extLst>
          </p:cNvPr>
          <p:cNvSpPr txBox="1"/>
          <p:nvPr/>
        </p:nvSpPr>
        <p:spPr>
          <a:xfrm>
            <a:off x="2984010" y="562663"/>
            <a:ext cx="1150342" cy="238363"/>
          </a:xfrm>
          <a:prstGeom prst="round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控室の様子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28F03D-FB6A-F631-1532-E3E315FA7E86}"/>
              </a:ext>
            </a:extLst>
          </p:cNvPr>
          <p:cNvSpPr txBox="1"/>
          <p:nvPr/>
        </p:nvSpPr>
        <p:spPr>
          <a:xfrm>
            <a:off x="5916301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３５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CA60757-3833-A8C7-71EC-BACAC62BAAF0}"/>
              </a:ext>
            </a:extLst>
          </p:cNvPr>
          <p:cNvSpPr txBox="1"/>
          <p:nvPr/>
        </p:nvSpPr>
        <p:spPr>
          <a:xfrm>
            <a:off x="585387" y="2502967"/>
            <a:ext cx="970601" cy="476726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発表</a:t>
            </a:r>
            <a:endParaRPr lang="en-US" altLang="ja-JP" b="1" dirty="0"/>
          </a:p>
          <a:p>
            <a:r>
              <a:rPr lang="ja-JP" altLang="en-US" b="1" dirty="0"/>
              <a:t>　　風景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FBF31F-93B4-29F4-38AA-21A079F2EAEC}"/>
              </a:ext>
            </a:extLst>
          </p:cNvPr>
          <p:cNvSpPr txBox="1"/>
          <p:nvPr/>
        </p:nvSpPr>
        <p:spPr>
          <a:xfrm>
            <a:off x="10143957" y="1143693"/>
            <a:ext cx="791766" cy="238363"/>
          </a:xfrm>
          <a:prstGeom prst="round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交流会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39997F6-BA97-975F-9DE1-DFE2BB8D58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33" y="2470083"/>
            <a:ext cx="3692406" cy="2108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85C4BEE-A653-8FFD-99EB-5DBBDEB3BA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05" y="831244"/>
            <a:ext cx="2199114" cy="1466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9DBB8448-A56B-05EB-D2E8-45218DB58C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76" y="4768001"/>
            <a:ext cx="4070226" cy="1539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8DD4C425-2CA7-E0BC-F445-761BA0E898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563" y="1380664"/>
            <a:ext cx="3037040" cy="1460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C351B08E-0AAB-0400-AD1A-8616C2BF63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258" y="836509"/>
            <a:ext cx="3627009" cy="1460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F83E31D-5C80-E6F9-F5B7-EBB9152787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741" y="5077116"/>
            <a:ext cx="1888377" cy="1230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095C70-1DE2-715C-99A6-9FFBA0F5F319}"/>
              </a:ext>
            </a:extLst>
          </p:cNvPr>
          <p:cNvSpPr txBox="1"/>
          <p:nvPr/>
        </p:nvSpPr>
        <p:spPr>
          <a:xfrm>
            <a:off x="6752461" y="611823"/>
            <a:ext cx="1153610" cy="238363"/>
          </a:xfrm>
          <a:prstGeom prst="round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司会の二人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F18E0D6-E19D-77E1-6BB5-D899C85CDE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877" y="833220"/>
            <a:ext cx="2038846" cy="1464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bg1"/>
            </a:solidFill>
            <a:miter lim="800000"/>
          </a:ln>
          <a:effectLst>
            <a:softEdge rad="3175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B322E1B2-B4D8-F7C7-F457-300987BA5D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9711" y="4768001"/>
            <a:ext cx="2628836" cy="1539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5E845B07-CF30-5689-AC20-13B1135A0D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890" y="5213649"/>
            <a:ext cx="1903596" cy="10937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6E8DBFD-B8A7-ACF1-DD58-2B1457F1C7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18" y="3999282"/>
            <a:ext cx="1915629" cy="1020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6698A6-0AE2-E3B8-F575-7FB694135A0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87" y="3491544"/>
            <a:ext cx="616751" cy="10508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5142BB4-B5F3-5E0E-D56B-53B5D805248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4" y="466431"/>
            <a:ext cx="1790068" cy="389280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C456BE3-BEE9-0B10-481D-58C39201DD86}"/>
              </a:ext>
            </a:extLst>
          </p:cNvPr>
          <p:cNvSpPr/>
          <p:nvPr/>
        </p:nvSpPr>
        <p:spPr>
          <a:xfrm rot="5400000">
            <a:off x="7369625" y="2996200"/>
            <a:ext cx="1968378" cy="3192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CAA325E-F729-5349-78E4-C1AF38E9D8C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199" y="2470083"/>
            <a:ext cx="3730080" cy="2091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396AA29-FFAD-3359-DEF3-B066E1D4F38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2563" y="2521389"/>
            <a:ext cx="2452060" cy="1426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03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5263AAA-6C20-BBEE-FB9F-D85093F395EC}"/>
              </a:ext>
            </a:extLst>
          </p:cNvPr>
          <p:cNvSpPr/>
          <p:nvPr/>
        </p:nvSpPr>
        <p:spPr>
          <a:xfrm rot="5400000">
            <a:off x="3383678" y="-1646403"/>
            <a:ext cx="3030167" cy="9614643"/>
          </a:xfrm>
          <a:prstGeom prst="roundRect">
            <a:avLst/>
          </a:prstGeom>
          <a:solidFill>
            <a:srgbClr val="C5FFD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3162F6-26B2-C1C5-CB33-DCF712C17AD8}"/>
              </a:ext>
            </a:extLst>
          </p:cNvPr>
          <p:cNvSpPr txBox="1"/>
          <p:nvPr/>
        </p:nvSpPr>
        <p:spPr>
          <a:xfrm>
            <a:off x="519662" y="199639"/>
            <a:ext cx="1338828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表彰式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F8CCBE2-691D-CDEC-96D5-57F5EA68C01B}"/>
              </a:ext>
            </a:extLst>
          </p:cNvPr>
          <p:cNvSpPr txBox="1"/>
          <p:nvPr/>
        </p:nvSpPr>
        <p:spPr>
          <a:xfrm>
            <a:off x="618722" y="2095093"/>
            <a:ext cx="1168910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</a:t>
            </a:r>
            <a:r>
              <a:rPr lang="en-US" altLang="ja-JP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NIMIC</a:t>
            </a:r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賞</a:t>
            </a:r>
            <a:endParaRPr kumimoji="1" lang="ja-JP" altLang="en-US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29C83090-FF1C-8CC5-D13C-34DA39988602}"/>
              </a:ext>
            </a:extLst>
          </p:cNvPr>
          <p:cNvSpPr txBox="1"/>
          <p:nvPr/>
        </p:nvSpPr>
        <p:spPr>
          <a:xfrm>
            <a:off x="3433485" y="2095093"/>
            <a:ext cx="1854995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武蔵野大学学長賞</a:t>
            </a:r>
            <a:endParaRPr kumimoji="1" lang="ja-JP" altLang="en-US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AB177F1-A0DC-032D-C723-6076983E16BE}"/>
              </a:ext>
            </a:extLst>
          </p:cNvPr>
          <p:cNvSpPr txBox="1"/>
          <p:nvPr/>
        </p:nvSpPr>
        <p:spPr>
          <a:xfrm>
            <a:off x="6242881" y="2095093"/>
            <a:ext cx="1495922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西東京市長賞</a:t>
            </a:r>
            <a:endParaRPr kumimoji="1" lang="ja-JP" altLang="en-US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CAAAD372-0D85-585C-5FDC-691067E1DFA5}"/>
              </a:ext>
            </a:extLst>
          </p:cNvPr>
          <p:cNvSpPr txBox="1"/>
          <p:nvPr/>
        </p:nvSpPr>
        <p:spPr>
          <a:xfrm>
            <a:off x="552043" y="4675999"/>
            <a:ext cx="1961447" cy="30777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敢闘賞の皆さん</a:t>
            </a:r>
            <a:endParaRPr lang="en-US" altLang="ja-JP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10F4083-02AE-DB41-8E05-EC2711EEEA9F}"/>
              </a:ext>
            </a:extLst>
          </p:cNvPr>
          <p:cNvSpPr txBox="1"/>
          <p:nvPr/>
        </p:nvSpPr>
        <p:spPr>
          <a:xfrm>
            <a:off x="6504476" y="326879"/>
            <a:ext cx="1485328" cy="30777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特別賞</a:t>
            </a:r>
            <a:endParaRPr kumimoji="1" lang="ja-JP" altLang="en-US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FA3FE08-4850-3895-6E92-5F8242935DB9}"/>
              </a:ext>
            </a:extLst>
          </p:cNvPr>
          <p:cNvSpPr txBox="1"/>
          <p:nvPr/>
        </p:nvSpPr>
        <p:spPr>
          <a:xfrm>
            <a:off x="7598867" y="3900855"/>
            <a:ext cx="1671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キム ジョンスクさん</a:t>
            </a:r>
            <a:endParaRPr kumimoji="1" lang="ja-JP" altLang="en-US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62BC876-4C1A-9D44-E326-5EA725EDBB5D}"/>
              </a:ext>
            </a:extLst>
          </p:cNvPr>
          <p:cNvSpPr txBox="1"/>
          <p:nvPr/>
        </p:nvSpPr>
        <p:spPr>
          <a:xfrm>
            <a:off x="1943100" y="3900855"/>
            <a:ext cx="1661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ガルビー アナスさん</a:t>
            </a:r>
            <a:endParaRPr kumimoji="1" lang="ja-JP" altLang="en-US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5C4AD2D-DAEC-B7F3-50E8-8431559EA5BB}"/>
              </a:ext>
            </a:extLst>
          </p:cNvPr>
          <p:cNvSpPr txBox="1"/>
          <p:nvPr/>
        </p:nvSpPr>
        <p:spPr>
          <a:xfrm>
            <a:off x="4034867" y="3900855"/>
            <a:ext cx="258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ヴァジェニナ ヴィクトリアさん</a:t>
            </a:r>
            <a:endParaRPr kumimoji="1" lang="ja-JP" altLang="en-US" sz="1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2E5BDD4-1754-F5F3-2614-50AB1F666D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959" y="636326"/>
            <a:ext cx="2404240" cy="13521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303F855-FB7E-F043-2753-4BF1FF53D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3" y="577302"/>
            <a:ext cx="2494430" cy="1402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7B8BC40-FD08-A0A3-496F-46A72429BC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61" y="2357237"/>
            <a:ext cx="2777301" cy="156206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20213118-ADCB-9BDF-5CF4-5E26633AA9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604" y="2357068"/>
            <a:ext cx="2777301" cy="156223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0294A4B1-388A-E098-8905-2E1BAF66BF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516" y="2357068"/>
            <a:ext cx="2776880" cy="156223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0B1F853-E6E5-B88A-CF31-9879CD2DF7D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719" y="634656"/>
            <a:ext cx="2558475" cy="13575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BBC0E49-7A1B-0A57-E798-AD615F1BB1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052" y="636101"/>
            <a:ext cx="2404239" cy="13523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E48EBB4-51AA-C0CF-842B-28838E1F9F3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954" y="358277"/>
            <a:ext cx="3059211" cy="1616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ED2D7C91-9883-CE91-37EF-0C47DBD8FE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175" y="3003316"/>
            <a:ext cx="2418499" cy="13575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E2AA8773-6638-6CEC-633C-F62D0ADCC0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822" y="4177789"/>
            <a:ext cx="2417889" cy="13604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6602BEAC-13A1-9B08-264D-28264B96C29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427" y="4974222"/>
            <a:ext cx="2417950" cy="136040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D1B581E2-8BE2-2198-951C-961B16C488C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486" y="4332801"/>
            <a:ext cx="2417577" cy="136040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94A6C9C9-138F-3EC0-8BDC-E908C542BBA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249" y="4983776"/>
            <a:ext cx="2418498" cy="13603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C1884AB6-F5F9-5D90-8DDB-A25B123309F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786" y="4381225"/>
            <a:ext cx="2418500" cy="13601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8C07941-EE76-FE80-D201-A38FB53D5C6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1" y="5018522"/>
            <a:ext cx="2418499" cy="13602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1621DAB-A656-3D08-EF04-5B6BAB4426BC}"/>
              </a:ext>
            </a:extLst>
          </p:cNvPr>
          <p:cNvGrpSpPr/>
          <p:nvPr/>
        </p:nvGrpSpPr>
        <p:grpSpPr>
          <a:xfrm>
            <a:off x="10158449" y="2021667"/>
            <a:ext cx="953377" cy="236399"/>
            <a:chOff x="10261319" y="2251977"/>
            <a:chExt cx="953377" cy="236399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BCAF0F7-2E6E-A812-813B-21E3B6C2AEED}"/>
                </a:ext>
              </a:extLst>
            </p:cNvPr>
            <p:cNvSpPr txBox="1"/>
            <p:nvPr/>
          </p:nvSpPr>
          <p:spPr>
            <a:xfrm>
              <a:off x="10268543" y="231909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王　澤岩さん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4FA507E-D5CF-FBED-3C71-05EAF08149A0}"/>
                </a:ext>
              </a:extLst>
            </p:cNvPr>
            <p:cNvSpPr txBox="1"/>
            <p:nvPr/>
          </p:nvSpPr>
          <p:spPr>
            <a:xfrm>
              <a:off x="10261319" y="225197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オウ　  サワタカ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DD56F3F-BD30-4005-BCE7-0CB78D1B56B1}"/>
              </a:ext>
            </a:extLst>
          </p:cNvPr>
          <p:cNvGrpSpPr/>
          <p:nvPr/>
        </p:nvGrpSpPr>
        <p:grpSpPr>
          <a:xfrm>
            <a:off x="8111078" y="2016672"/>
            <a:ext cx="1012867" cy="246389"/>
            <a:chOff x="7623398" y="2299527"/>
            <a:chExt cx="1012867" cy="24638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63DE9F9-312D-427B-65CB-676DB78F279B}"/>
                </a:ext>
              </a:extLst>
            </p:cNvPr>
            <p:cNvSpPr txBox="1"/>
            <p:nvPr/>
          </p:nvSpPr>
          <p:spPr>
            <a:xfrm>
              <a:off x="7623398" y="2376639"/>
              <a:ext cx="101286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李　戦書さん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B1097CA-2BD0-29AA-69FB-439D11876C38}"/>
                </a:ext>
              </a:extLst>
            </p:cNvPr>
            <p:cNvSpPr txBox="1"/>
            <p:nvPr/>
          </p:nvSpPr>
          <p:spPr>
            <a:xfrm>
              <a:off x="7651469" y="2299527"/>
              <a:ext cx="734341" cy="94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リ　　チャンスウ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46056E4-58C5-A1A3-C408-1E1B30FBDB70}"/>
              </a:ext>
            </a:extLst>
          </p:cNvPr>
          <p:cNvGrpSpPr/>
          <p:nvPr/>
        </p:nvGrpSpPr>
        <p:grpSpPr>
          <a:xfrm>
            <a:off x="9064979" y="2021667"/>
            <a:ext cx="953377" cy="236399"/>
            <a:chOff x="8992589" y="2259597"/>
            <a:chExt cx="953377" cy="236399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3143905-D905-4D59-F342-0F918A69364D}"/>
                </a:ext>
              </a:extLst>
            </p:cNvPr>
            <p:cNvSpPr txBox="1"/>
            <p:nvPr/>
          </p:nvSpPr>
          <p:spPr>
            <a:xfrm>
              <a:off x="8999813" y="232671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高　子添さん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8943E6E-A4F1-1F71-8751-ECAAA8F09040}"/>
                </a:ext>
              </a:extLst>
            </p:cNvPr>
            <p:cNvSpPr txBox="1"/>
            <p:nvPr/>
          </p:nvSpPr>
          <p:spPr>
            <a:xfrm>
              <a:off x="8992589" y="225959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コウ　    コゾエ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A037C6-10D1-FDC6-4215-770FFB7BE16E}"/>
              </a:ext>
            </a:extLst>
          </p:cNvPr>
          <p:cNvSpPr txBox="1"/>
          <p:nvPr/>
        </p:nvSpPr>
        <p:spPr>
          <a:xfrm>
            <a:off x="938562" y="6396324"/>
            <a:ext cx="26354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フィリップ マーカス デルランさん</a:t>
            </a:r>
            <a:endParaRPr kumimoji="1" lang="ja-JP" altLang="en-US" sz="11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22FBBD-7CF7-730B-F171-B63415AB275F}"/>
              </a:ext>
            </a:extLst>
          </p:cNvPr>
          <p:cNvSpPr txBox="1"/>
          <p:nvPr/>
        </p:nvSpPr>
        <p:spPr>
          <a:xfrm>
            <a:off x="4655821" y="6361279"/>
            <a:ext cx="1524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ガネサン サラニヤさん</a:t>
            </a:r>
            <a:endParaRPr kumimoji="1" lang="ja-JP" altLang="en-US" sz="11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9820B9A-CCD4-B503-81FB-F3309907F06E}"/>
              </a:ext>
            </a:extLst>
          </p:cNvPr>
          <p:cNvGrpSpPr/>
          <p:nvPr/>
        </p:nvGrpSpPr>
        <p:grpSpPr>
          <a:xfrm>
            <a:off x="6475871" y="5712998"/>
            <a:ext cx="1029941" cy="236399"/>
            <a:chOff x="3283343" y="2399187"/>
            <a:chExt cx="957187" cy="236399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1CE8EE9-0034-3609-12E0-D55015AFC859}"/>
                </a:ext>
              </a:extLst>
            </p:cNvPr>
            <p:cNvSpPr txBox="1"/>
            <p:nvPr/>
          </p:nvSpPr>
          <p:spPr>
            <a:xfrm>
              <a:off x="3294377" y="246630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鄧　永生さん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0B876BD-8702-5C2F-2527-9825E88D81E5}"/>
                </a:ext>
              </a:extLst>
            </p:cNvPr>
            <p:cNvSpPr txBox="1"/>
            <p:nvPr/>
          </p:nvSpPr>
          <p:spPr>
            <a:xfrm>
              <a:off x="3283343" y="239918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トウ　  エイセイ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76D79B2-D89D-5444-4829-D4157E0A1F42}"/>
              </a:ext>
            </a:extLst>
          </p:cNvPr>
          <p:cNvGrpSpPr/>
          <p:nvPr/>
        </p:nvGrpSpPr>
        <p:grpSpPr>
          <a:xfrm>
            <a:off x="4889397" y="4379659"/>
            <a:ext cx="772263" cy="423535"/>
            <a:chOff x="4577397" y="2434668"/>
            <a:chExt cx="973773" cy="42353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D1A4C4F-700A-7B24-1BD4-47B9ADE6F567}"/>
                </a:ext>
              </a:extLst>
            </p:cNvPr>
            <p:cNvSpPr txBox="1"/>
            <p:nvPr/>
          </p:nvSpPr>
          <p:spPr>
            <a:xfrm>
              <a:off x="4605017" y="2519649"/>
              <a:ext cx="946153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張　桜瀟</a:t>
              </a:r>
              <a:endParaRPr lang="en-US" altLang="ja-JP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　　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9D78A109-A17C-ED9E-DA78-2650024FFFF2}"/>
                </a:ext>
              </a:extLst>
            </p:cNvPr>
            <p:cNvSpPr txBox="1"/>
            <p:nvPr/>
          </p:nvSpPr>
          <p:spPr>
            <a:xfrm>
              <a:off x="4577397" y="2434668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チョウ  オウショウ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7471E8B-996E-0C64-1A49-059CEB2791AB}"/>
              </a:ext>
            </a:extLst>
          </p:cNvPr>
          <p:cNvSpPr txBox="1"/>
          <p:nvPr/>
        </p:nvSpPr>
        <p:spPr>
          <a:xfrm>
            <a:off x="8629907" y="6331194"/>
            <a:ext cx="12123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カン アルビナさん</a:t>
            </a:r>
            <a:endParaRPr kumimoji="1" lang="ja-JP" altLang="en-US" sz="11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89F562-FBD0-F3B0-2DAA-B8ADAB069FDD}"/>
              </a:ext>
            </a:extLst>
          </p:cNvPr>
          <p:cNvGrpSpPr/>
          <p:nvPr/>
        </p:nvGrpSpPr>
        <p:grpSpPr>
          <a:xfrm>
            <a:off x="10704775" y="5545734"/>
            <a:ext cx="814111" cy="236399"/>
            <a:chOff x="3283343" y="2399187"/>
            <a:chExt cx="957187" cy="236399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9E59F6F3-BC99-F93E-AC0B-1F7DA00C96A0}"/>
                </a:ext>
              </a:extLst>
            </p:cNvPr>
            <p:cNvSpPr txBox="1"/>
            <p:nvPr/>
          </p:nvSpPr>
          <p:spPr>
            <a:xfrm>
              <a:off x="3294377" y="2466309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陳　燕さん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30B45BF-68A0-0D30-95F4-678C98F3FC5B}"/>
                </a:ext>
              </a:extLst>
            </p:cNvPr>
            <p:cNvSpPr txBox="1"/>
            <p:nvPr/>
          </p:nvSpPr>
          <p:spPr>
            <a:xfrm>
              <a:off x="3283343" y="2399187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チン　  エン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31638D37-CBA4-C3FF-3BEC-EA0CE8BD6097}"/>
              </a:ext>
            </a:extLst>
          </p:cNvPr>
          <p:cNvGrpSpPr/>
          <p:nvPr/>
        </p:nvGrpSpPr>
        <p:grpSpPr>
          <a:xfrm>
            <a:off x="11154407" y="2781385"/>
            <a:ext cx="965599" cy="236399"/>
            <a:chOff x="6388097" y="4203312"/>
            <a:chExt cx="965599" cy="236399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C7A5008-3336-AE55-5720-48BD693E24CE}"/>
                </a:ext>
              </a:extLst>
            </p:cNvPr>
            <p:cNvSpPr txBox="1"/>
            <p:nvPr/>
          </p:nvSpPr>
          <p:spPr>
            <a:xfrm>
              <a:off x="6388097" y="4270434"/>
              <a:ext cx="94615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1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馬　洪卿さん</a:t>
              </a:r>
              <a:endParaRPr kumimoji="1"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0AD3C21-81BC-AA85-DBD4-9C15DAB27E35}"/>
                </a:ext>
              </a:extLst>
            </p:cNvPr>
            <p:cNvSpPr txBox="1"/>
            <p:nvPr/>
          </p:nvSpPr>
          <p:spPr>
            <a:xfrm>
              <a:off x="6407543" y="4203312"/>
              <a:ext cx="94615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6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マ　　キョウケイ</a:t>
              </a:r>
              <a:endParaRPr kumimoji="1" lang="ja-JP" altLang="en-US" sz="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04F2D44-C2A9-DBF4-8A09-98D0242B7CE1}"/>
              </a:ext>
            </a:extLst>
          </p:cNvPr>
          <p:cNvSpPr txBox="1"/>
          <p:nvPr/>
        </p:nvSpPr>
        <p:spPr>
          <a:xfrm>
            <a:off x="5916301" y="6600631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３６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D70D46AB-3515-E867-E287-CEA6A6AB547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6322" y="5944413"/>
            <a:ext cx="1035062" cy="43434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E2F0EBA-F377-7A66-B22E-3FAD2AB95D8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86" y="4233434"/>
            <a:ext cx="990863" cy="323162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F1D9ECB-CF88-B0E8-1645-C3E9CA61D635}"/>
              </a:ext>
            </a:extLst>
          </p:cNvPr>
          <p:cNvGrpSpPr/>
          <p:nvPr/>
        </p:nvGrpSpPr>
        <p:grpSpPr>
          <a:xfrm>
            <a:off x="9706083" y="2481847"/>
            <a:ext cx="1194129" cy="237984"/>
            <a:chOff x="9478405" y="2530506"/>
            <a:chExt cx="1194129" cy="237984"/>
          </a:xfrm>
        </p:grpSpPr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FE356F4-87F4-F044-DD28-EE895FEAD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6500" y="2530506"/>
              <a:ext cx="576034" cy="237984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7DE0B047-F94E-7668-0EBF-CB641635B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78405" y="2530506"/>
              <a:ext cx="576034" cy="237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3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C7C496F-6602-917B-C6F8-B61EB9EEDF3B}"/>
              </a:ext>
            </a:extLst>
          </p:cNvPr>
          <p:cNvSpPr txBox="1"/>
          <p:nvPr/>
        </p:nvSpPr>
        <p:spPr>
          <a:xfrm>
            <a:off x="529404" y="20145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アトラクション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38B360-4AD5-2FB0-0A89-53E1B2AF8BE2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３７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D951974-8ABC-CA62-7035-DC19DF9D3D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56" y="570782"/>
            <a:ext cx="2983456" cy="2237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/>
            <a:contourClr>
              <a:srgbClr val="C0C0C0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E83204B-93B4-9BCA-4372-8CFC003A0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069" y="2388262"/>
            <a:ext cx="4397173" cy="2931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/>
            <a:contourClr>
              <a:srgbClr val="C0C0C0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06E1D99-F6AB-A76C-C813-AA1FF5C66D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985" y="739363"/>
            <a:ext cx="1303017" cy="13210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5D8B097-42BA-8B59-C7AB-BDDB0A9FA8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557" y="2191000"/>
            <a:ext cx="876030" cy="581966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CD78C93-E0B8-040B-3AE2-09C61F7B5712}"/>
              </a:ext>
            </a:extLst>
          </p:cNvPr>
          <p:cNvGrpSpPr/>
          <p:nvPr/>
        </p:nvGrpSpPr>
        <p:grpSpPr>
          <a:xfrm>
            <a:off x="6365788" y="3011908"/>
            <a:ext cx="4986352" cy="3420613"/>
            <a:chOff x="4530672" y="-71898"/>
            <a:chExt cx="6991844" cy="466122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5EF53A0-3A95-FC05-5882-E2D258CE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672" y="-71898"/>
              <a:ext cx="6991844" cy="466122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27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/>
              <a:contourClr>
                <a:srgbClr val="C0C0C0"/>
              </a:contourClr>
            </a:sp3d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389796B-8EFC-B49B-7B4F-6AF210C9D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5430" y="3768090"/>
              <a:ext cx="2367086" cy="5905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2700" cap="sq">
              <a:noFill/>
              <a:miter lim="800000"/>
            </a:ln>
            <a:effectLst>
              <a:softEdge rad="6350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contourClr>
                <a:srgbClr val="C0C0C0"/>
              </a:contourClr>
            </a:sp3d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277010-2F5C-362A-938F-ACC24FA823CB}"/>
              </a:ext>
            </a:extLst>
          </p:cNvPr>
          <p:cNvSpPr txBox="1"/>
          <p:nvPr/>
        </p:nvSpPr>
        <p:spPr>
          <a:xfrm>
            <a:off x="9683305" y="2493732"/>
            <a:ext cx="1038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タブラ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97EBB4-B0A2-4241-EF4C-913EECD98F7C}"/>
              </a:ext>
            </a:extLst>
          </p:cNvPr>
          <p:cNvSpPr txBox="1"/>
          <p:nvPr/>
        </p:nvSpPr>
        <p:spPr>
          <a:xfrm>
            <a:off x="10313893" y="1363304"/>
            <a:ext cx="1038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シタール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2E9356-087B-8736-2F54-5C41EC8517AC}"/>
              </a:ext>
            </a:extLst>
          </p:cNvPr>
          <p:cNvSpPr txBox="1"/>
          <p:nvPr/>
        </p:nvSpPr>
        <p:spPr>
          <a:xfrm>
            <a:off x="3575484" y="5376747"/>
            <a:ext cx="16583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沼沢ゆかりさん</a:t>
            </a:r>
            <a:endParaRPr kumimoji="1" lang="ja-JP" altLang="en-US" sz="1400" dirty="0">
              <a:latin typeface="UD デジタル 教科書体 N" panose="02020400000000000000" pitchFamily="17" charset="-128"/>
              <a:ea typeface="UD デジタル 教科書体 N" panose="020204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7C9D25-6EB5-C645-3449-F436B8022F22}"/>
              </a:ext>
            </a:extLst>
          </p:cNvPr>
          <p:cNvSpPr txBox="1"/>
          <p:nvPr/>
        </p:nvSpPr>
        <p:spPr>
          <a:xfrm>
            <a:off x="1569029" y="5378302"/>
            <a:ext cx="16583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dirty="0">
                <a:latin typeface="UD デジタル 教科書体 N" panose="02020400000000000000" pitchFamily="17" charset="-128"/>
                <a:ea typeface="UD デジタル 教科書体 N" panose="02020400000000000000" pitchFamily="17" charset="-128"/>
              </a:rPr>
              <a:t>原田康生さん</a:t>
            </a:r>
            <a:endParaRPr kumimoji="1" lang="ja-JP" altLang="en-US" sz="1400" dirty="0">
              <a:latin typeface="UD デジタル 教科書体 N" panose="02020400000000000000" pitchFamily="17" charset="-128"/>
              <a:ea typeface="UD デジタル 教科書体 N" panose="020204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BA12DB5-AB52-5461-6748-951CDC43358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310" y="1265809"/>
            <a:ext cx="976037" cy="90321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A5BD521-5918-5ADB-567E-77085F8AB0F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329" y="5854165"/>
            <a:ext cx="3539573" cy="588422"/>
          </a:xfrm>
          <a:prstGeom prst="rect">
            <a:avLst/>
          </a:prstGeom>
        </p:spPr>
      </p:pic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5E5074CC-3921-6418-6A4E-61F9CCC57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798397"/>
              </p:ext>
            </p:extLst>
          </p:nvPr>
        </p:nvGraphicFramePr>
        <p:xfrm>
          <a:off x="1508069" y="724263"/>
          <a:ext cx="5400675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400403" imgH="1930389" progId="Word.Document.12">
                  <p:embed/>
                </p:oleObj>
              </mc:Choice>
              <mc:Fallback>
                <p:oleObj name="Document" r:id="rId10" imgW="5400403" imgH="193038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08069" y="724263"/>
                        <a:ext cx="5400675" cy="193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93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7B00F54-8020-954D-088B-55934B572142}"/>
              </a:ext>
            </a:extLst>
          </p:cNvPr>
          <p:cNvSpPr/>
          <p:nvPr/>
        </p:nvSpPr>
        <p:spPr>
          <a:xfrm rot="5400000">
            <a:off x="8542319" y="1979047"/>
            <a:ext cx="4172457" cy="438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DEC774-9E83-25D1-C6E7-632070914C00}"/>
              </a:ext>
            </a:extLst>
          </p:cNvPr>
          <p:cNvSpPr txBox="1"/>
          <p:nvPr/>
        </p:nvSpPr>
        <p:spPr>
          <a:xfrm>
            <a:off x="803714" y="4437606"/>
            <a:ext cx="3790635" cy="32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lIns="72000" tIns="72000" rIns="72000" bIns="36000" rtlCol="0" anchor="ctr" anchorCtr="1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ja-JP" altLang="en-US" b="1" dirty="0"/>
              <a:t>● 発表者・審査員・アトラクション・司会者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1134C6-22B9-02D8-57A3-1771AB559443}"/>
              </a:ext>
            </a:extLst>
          </p:cNvPr>
          <p:cNvSpPr txBox="1"/>
          <p:nvPr/>
        </p:nvSpPr>
        <p:spPr>
          <a:xfrm>
            <a:off x="5955737" y="6611506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２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09B640-A30C-EE4F-A632-F9F62282CCA4}"/>
              </a:ext>
            </a:extLst>
          </p:cNvPr>
          <p:cNvSpPr txBox="1"/>
          <p:nvPr/>
        </p:nvSpPr>
        <p:spPr>
          <a:xfrm>
            <a:off x="4914715" y="5060933"/>
            <a:ext cx="2014568" cy="359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txBody>
          <a:bodyPr wrap="none" lIns="72000" tIns="72000" rIns="72000" bIns="36000" rtlCol="0" anchor="ctr" anchorCtr="1">
            <a:spAutoFit/>
          </a:bodyPr>
          <a:lstStyle/>
          <a:p>
            <a:r>
              <a:rPr lang="ja-JP" altLang="en-US" sz="1400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 実行委員・スタッフ</a:t>
            </a:r>
            <a:endParaRPr kumimoji="1" lang="ja-JP" altLang="en-US" sz="1400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EEE3C2-2D2F-BAED-1B26-7665D7A7288C}"/>
              </a:ext>
            </a:extLst>
          </p:cNvPr>
          <p:cNvSpPr txBox="1"/>
          <p:nvPr/>
        </p:nvSpPr>
        <p:spPr>
          <a:xfrm>
            <a:off x="516481" y="244723"/>
            <a:ext cx="1530401" cy="386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none" lIns="72000" tIns="72000" rIns="72000" bIns="36000" rtlCol="0" anchor="ctr" anchorCtr="1">
            <a:spAutoFit/>
          </a:bodyPr>
          <a:lstStyle>
            <a:defPPr>
              <a:defRPr lang="ja-JP"/>
            </a:defPPr>
            <a:lvl1pPr>
              <a:defRPr sz="14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lang="en-US" altLang="ja-JP" sz="1800" b="1" dirty="0"/>
              <a:t>【</a:t>
            </a:r>
            <a:r>
              <a:rPr lang="ja-JP" altLang="en-US" sz="1800" b="1" dirty="0"/>
              <a:t>記念撮影</a:t>
            </a:r>
            <a:r>
              <a:rPr lang="en-US" altLang="ja-JP" sz="1800" b="1" dirty="0"/>
              <a:t>】</a:t>
            </a:r>
            <a:endParaRPr lang="ja-JP" altLang="en-US" sz="1800" b="1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F39B190-3E75-0504-5115-A756B467E8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703" y="4126351"/>
            <a:ext cx="4517479" cy="23499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86509C-7102-159C-2996-F7CF8F6FF3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64" y="745787"/>
            <a:ext cx="9890234" cy="3656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DA6FA5-7EB4-A391-F231-923F2EC2C1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007" y="5897505"/>
            <a:ext cx="4517479" cy="5787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5FB0B06-2432-95EE-FE65-A6DA08BC9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796797" y="2043336"/>
            <a:ext cx="2982935" cy="3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8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CD5BC13-6B55-F172-B9F6-2648A705C407}"/>
              </a:ext>
            </a:extLst>
          </p:cNvPr>
          <p:cNvSpPr txBox="1"/>
          <p:nvPr/>
        </p:nvSpPr>
        <p:spPr>
          <a:xfrm>
            <a:off x="529392" y="197822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観客の皆さんの</a:t>
            </a:r>
            <a:endParaRPr lang="en-US" altLang="ja-JP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アンケート結果</a:t>
            </a:r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F8E226FD-FCE8-97BC-1B42-421F86DC23D4}"/>
              </a:ext>
            </a:extLst>
          </p:cNvPr>
          <p:cNvSpPr/>
          <p:nvPr/>
        </p:nvSpPr>
        <p:spPr>
          <a:xfrm>
            <a:off x="6684135" y="476251"/>
            <a:ext cx="5129828" cy="5976938"/>
          </a:xfrm>
          <a:prstGeom prst="roundRect">
            <a:avLst>
              <a:gd name="adj" fmla="val 9114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7069EB-E163-B27E-8A78-E47E654C8300}"/>
              </a:ext>
            </a:extLst>
          </p:cNvPr>
          <p:cNvSpPr txBox="1"/>
          <p:nvPr/>
        </p:nvSpPr>
        <p:spPr>
          <a:xfrm>
            <a:off x="5905242" y="660063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３８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波線 5">
            <a:extLst>
              <a:ext uri="{FF2B5EF4-FFF2-40B4-BE49-F238E27FC236}">
                <a16:creationId xmlns:a16="http://schemas.microsoft.com/office/drawing/2014/main" id="{3C3AF2EF-64F7-73D1-74E2-2A21EE4A035E}"/>
              </a:ext>
            </a:extLst>
          </p:cNvPr>
          <p:cNvSpPr/>
          <p:nvPr/>
        </p:nvSpPr>
        <p:spPr>
          <a:xfrm>
            <a:off x="7943146" y="635457"/>
            <a:ext cx="1829737" cy="427371"/>
          </a:xfrm>
          <a:prstGeom prst="wave">
            <a:avLst>
              <a:gd name="adj1" fmla="val 8032"/>
              <a:gd name="adj2" fmla="val -115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ja-JP" altLang="en-US" sz="15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観客の皆さんの声</a:t>
            </a:r>
            <a:endParaRPr kumimoji="1" lang="ja-JP" altLang="en-US" sz="150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0" name="図 19" descr="花の絵&#10;&#10;低い精度で自動的に生成された説明">
            <a:extLst>
              <a:ext uri="{FF2B5EF4-FFF2-40B4-BE49-F238E27FC236}">
                <a16:creationId xmlns:a16="http://schemas.microsoft.com/office/drawing/2014/main" id="{B8947BD9-DF6C-2ABE-0DF1-968BFAF01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752" y="190075"/>
            <a:ext cx="1582666" cy="872753"/>
          </a:xfrm>
          <a:prstGeom prst="rect">
            <a:avLst/>
          </a:prstGeom>
        </p:spPr>
      </p:pic>
      <p:graphicFrame>
        <p:nvGraphicFramePr>
          <p:cNvPr id="7" name="グラフ 6">
            <a:extLst>
              <a:ext uri="{FF2B5EF4-FFF2-40B4-BE49-F238E27FC236}">
                <a16:creationId xmlns:a16="http://schemas.microsoft.com/office/drawing/2014/main" id="{161F4342-D6F2-A54B-27EC-3BB6BF4A6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435528"/>
              </p:ext>
            </p:extLst>
          </p:nvPr>
        </p:nvGraphicFramePr>
        <p:xfrm>
          <a:off x="702289" y="1114956"/>
          <a:ext cx="2600325" cy="151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31D1AE3E-8DEA-790B-5FA3-DE8660D8D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399104"/>
              </p:ext>
            </p:extLst>
          </p:nvPr>
        </p:nvGraphicFramePr>
        <p:xfrm>
          <a:off x="696738" y="2684120"/>
          <a:ext cx="2606675" cy="151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AA5F2873-A74F-34D6-80DF-EA48B95B17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373173"/>
              </p:ext>
            </p:extLst>
          </p:nvPr>
        </p:nvGraphicFramePr>
        <p:xfrm>
          <a:off x="690816" y="4253284"/>
          <a:ext cx="26064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グラフ 15">
            <a:extLst>
              <a:ext uri="{FF2B5EF4-FFF2-40B4-BE49-F238E27FC236}">
                <a16:creationId xmlns:a16="http://schemas.microsoft.com/office/drawing/2014/main" id="{9861F5D4-72BF-D4ED-C55D-F3A36B7D2C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870710"/>
              </p:ext>
            </p:extLst>
          </p:nvPr>
        </p:nvGraphicFramePr>
        <p:xfrm>
          <a:off x="3446778" y="1764429"/>
          <a:ext cx="2905125" cy="151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グラフ 16">
            <a:extLst>
              <a:ext uri="{FF2B5EF4-FFF2-40B4-BE49-F238E27FC236}">
                <a16:creationId xmlns:a16="http://schemas.microsoft.com/office/drawing/2014/main" id="{89C9FED1-1FAF-79D4-BA86-D8D26D3BD1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07949"/>
              </p:ext>
            </p:extLst>
          </p:nvPr>
        </p:nvGraphicFramePr>
        <p:xfrm>
          <a:off x="3442546" y="3343355"/>
          <a:ext cx="2905125" cy="1517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グラフ 17">
            <a:extLst>
              <a:ext uri="{FF2B5EF4-FFF2-40B4-BE49-F238E27FC236}">
                <a16:creationId xmlns:a16="http://schemas.microsoft.com/office/drawing/2014/main" id="{942FD473-BB7E-FBD5-001C-7C643BF811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029325"/>
              </p:ext>
            </p:extLst>
          </p:nvPr>
        </p:nvGraphicFramePr>
        <p:xfrm>
          <a:off x="3442546" y="4922281"/>
          <a:ext cx="2905125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AFA004A0-4782-611E-33A0-EEF168EAE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90975"/>
              </p:ext>
            </p:extLst>
          </p:nvPr>
        </p:nvGraphicFramePr>
        <p:xfrm>
          <a:off x="6999243" y="1114956"/>
          <a:ext cx="4582853" cy="533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5396803" imgH="6286906" progId="Word.Document.12">
                  <p:embed/>
                </p:oleObj>
              </mc:Choice>
              <mc:Fallback>
                <p:oleObj name="Document" r:id="rId9" imgW="5396803" imgH="62869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9243" y="1114956"/>
                        <a:ext cx="4582853" cy="533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897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028D430-46FE-A788-E150-3333968E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916" y="5855429"/>
            <a:ext cx="3094581" cy="92506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B735DE-B2BC-3E9C-7FDA-9D5369A59EC5}"/>
              </a:ext>
            </a:extLst>
          </p:cNvPr>
          <p:cNvSpPr txBox="1"/>
          <p:nvPr/>
        </p:nvSpPr>
        <p:spPr>
          <a:xfrm>
            <a:off x="5905242" y="659801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３９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4A847C-5EF5-19AF-3884-1A88A02FE126}"/>
              </a:ext>
            </a:extLst>
          </p:cNvPr>
          <p:cNvSpPr txBox="1"/>
          <p:nvPr/>
        </p:nvSpPr>
        <p:spPr>
          <a:xfrm>
            <a:off x="8244651" y="857875"/>
            <a:ext cx="31932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市民審査委員募集チラシ</a:t>
            </a:r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CE8A8F-3EF9-AE66-9028-8EA50AB95069}"/>
              </a:ext>
            </a:extLst>
          </p:cNvPr>
          <p:cNvSpPr txBox="1"/>
          <p:nvPr/>
        </p:nvSpPr>
        <p:spPr>
          <a:xfrm>
            <a:off x="534504" y="172880"/>
            <a:ext cx="26312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ポスター・チラシ</a:t>
            </a:r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1C2D0FE-9AB0-69E0-6C6E-59DA4E0BF59D}"/>
              </a:ext>
            </a:extLst>
          </p:cNvPr>
          <p:cNvSpPr txBox="1"/>
          <p:nvPr/>
        </p:nvSpPr>
        <p:spPr>
          <a:xfrm>
            <a:off x="4791018" y="522749"/>
            <a:ext cx="28795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発表者募集チラシ</a:t>
            </a:r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DE203E-0103-F207-C8C0-546FC771C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5" y="621000"/>
            <a:ext cx="3968567" cy="56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テキスト&#10;&#10;自動的に生成された説明">
            <a:extLst>
              <a:ext uri="{FF2B5EF4-FFF2-40B4-BE49-F238E27FC236}">
                <a16:creationId xmlns:a16="http://schemas.microsoft.com/office/drawing/2014/main" id="{AC2B4DAD-68DE-A69E-3DEC-49A8AB3EA6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434" y="1241445"/>
            <a:ext cx="3341796" cy="4723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5ACA0F91-042D-E635-085D-B60A07A27E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34" y="893109"/>
            <a:ext cx="3395163" cy="4798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512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テキスト, 手紙&#10;&#10;自動的に生成された説明">
            <a:extLst>
              <a:ext uri="{FF2B5EF4-FFF2-40B4-BE49-F238E27FC236}">
                <a16:creationId xmlns:a16="http://schemas.microsoft.com/office/drawing/2014/main" id="{EF6341AE-3B70-50C4-36A3-77A06A3073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402" y="1932256"/>
            <a:ext cx="3033970" cy="42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361C25-C383-2F4A-B76F-28BDDB7FFC85}"/>
              </a:ext>
            </a:extLst>
          </p:cNvPr>
          <p:cNvSpPr txBox="1"/>
          <p:nvPr/>
        </p:nvSpPr>
        <p:spPr>
          <a:xfrm>
            <a:off x="328151" y="182505"/>
            <a:ext cx="20925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プログラム</a:t>
            </a:r>
            <a:r>
              <a:rPr lang="en-US" altLang="ja-JP" b="1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AC5705-6047-5FEA-DEB4-A6849F0803CF}"/>
              </a:ext>
            </a:extLst>
          </p:cNvPr>
          <p:cNvSpPr txBox="1"/>
          <p:nvPr/>
        </p:nvSpPr>
        <p:spPr>
          <a:xfrm>
            <a:off x="5905242" y="6598011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４０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0" name="図 9" descr="テキスト, 手紙&#10;&#10;自動的に生成された説明">
            <a:extLst>
              <a:ext uri="{FF2B5EF4-FFF2-40B4-BE49-F238E27FC236}">
                <a16:creationId xmlns:a16="http://schemas.microsoft.com/office/drawing/2014/main" id="{048AB09B-13AA-B5B7-E467-E122FF56C6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38" y="1527068"/>
            <a:ext cx="3030990" cy="42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F1ABA122-35EB-1047-0E61-467CF61CF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894" y="1046932"/>
            <a:ext cx="3030990" cy="428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マップ&#10;&#10;中程度の精度で自動的に生成された説明">
            <a:extLst>
              <a:ext uri="{FF2B5EF4-FFF2-40B4-BE49-F238E27FC236}">
                <a16:creationId xmlns:a16="http://schemas.microsoft.com/office/drawing/2014/main" id="{CB71E24A-FB00-7B90-20C3-3C67B941E9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4" y="555080"/>
            <a:ext cx="3033965" cy="428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93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3162F6-26B2-C1C5-CB33-DCF712C17AD8}"/>
              </a:ext>
            </a:extLst>
          </p:cNvPr>
          <p:cNvSpPr txBox="1"/>
          <p:nvPr/>
        </p:nvSpPr>
        <p:spPr>
          <a:xfrm>
            <a:off x="578556" y="1978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協力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3B93E4A-ABA1-9745-2622-9207D914BA96}"/>
              </a:ext>
            </a:extLst>
          </p:cNvPr>
          <p:cNvSpPr txBox="1"/>
          <p:nvPr/>
        </p:nvSpPr>
        <p:spPr>
          <a:xfrm>
            <a:off x="6439652" y="19782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主催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endParaRPr kumimoji="1" lang="ja-JP" altLang="en-US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6E6EC5-F186-6B92-D851-E79C7EA69203}"/>
              </a:ext>
            </a:extLst>
          </p:cNvPr>
          <p:cNvSpPr txBox="1"/>
          <p:nvPr/>
        </p:nvSpPr>
        <p:spPr>
          <a:xfrm>
            <a:off x="5904042" y="6593489"/>
            <a:ext cx="442429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４１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934241C-3D79-26EF-9B6F-A05E0067B284}"/>
              </a:ext>
            </a:extLst>
          </p:cNvPr>
          <p:cNvSpPr/>
          <p:nvPr/>
        </p:nvSpPr>
        <p:spPr>
          <a:xfrm>
            <a:off x="10279135" y="4146285"/>
            <a:ext cx="107950" cy="66675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6620895-6378-AA81-7728-B0A39992D63C}"/>
              </a:ext>
            </a:extLst>
          </p:cNvPr>
          <p:cNvSpPr/>
          <p:nvPr/>
        </p:nvSpPr>
        <p:spPr>
          <a:xfrm rot="20675904">
            <a:off x="10168251" y="4158985"/>
            <a:ext cx="55341" cy="53975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C6854D5-3924-0504-3D88-E6D8A6614E83}"/>
              </a:ext>
            </a:extLst>
          </p:cNvPr>
          <p:cNvGrpSpPr/>
          <p:nvPr/>
        </p:nvGrpSpPr>
        <p:grpSpPr>
          <a:xfrm>
            <a:off x="6714655" y="522487"/>
            <a:ext cx="4691459" cy="6102985"/>
            <a:chOff x="6714655" y="522487"/>
            <a:chExt cx="4691459" cy="6102985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4A149EE8-FE01-84E0-800F-875D243D6FE9}"/>
                </a:ext>
              </a:extLst>
            </p:cNvPr>
            <p:cNvSpPr/>
            <p:nvPr/>
          </p:nvSpPr>
          <p:spPr>
            <a:xfrm>
              <a:off x="6714655" y="522487"/>
              <a:ext cx="4633013" cy="610298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464D2090-746A-35CD-7A76-452EF8D2818D}"/>
                </a:ext>
              </a:extLst>
            </p:cNvPr>
            <p:cNvGrpSpPr/>
            <p:nvPr/>
          </p:nvGrpSpPr>
          <p:grpSpPr>
            <a:xfrm>
              <a:off x="6765403" y="831403"/>
              <a:ext cx="4640711" cy="5766783"/>
              <a:chOff x="6765403" y="831403"/>
              <a:chExt cx="4640711" cy="5766783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11D07FA6-2AE1-2629-E78E-16D76BB43164}"/>
                  </a:ext>
                </a:extLst>
              </p:cNvPr>
              <p:cNvSpPr/>
              <p:nvPr/>
            </p:nvSpPr>
            <p:spPr>
              <a:xfrm>
                <a:off x="6821730" y="3349111"/>
                <a:ext cx="4443460" cy="1691156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tIns="72000" rIns="72000" bIns="72000" rtlCol="0" anchor="ctr" anchorCtr="0">
                <a:noAutofit/>
              </a:bodyPr>
              <a:lstStyle/>
              <a:p>
                <a:r>
                  <a:rPr lang="ja-JP" altLang="en-US" sz="1300" dirty="0">
                    <a:solidFill>
                      <a:schemeClr val="tx1"/>
                    </a:solidFill>
                    <a:latin typeface="BIZ UDP明朝 Medium" panose="02020500000000000000" pitchFamily="18" charset="-128"/>
                    <a:ea typeface="BIZ UDP明朝 Medium" panose="02020500000000000000" pitchFamily="18" charset="-128"/>
                  </a:rPr>
                  <a:t>市からの委託で</a:t>
                </a:r>
                <a:endParaRPr lang="en-US" altLang="ja-JP" sz="1300" dirty="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endParaRPr>
              </a:p>
              <a:p>
                <a:r>
                  <a:rPr kumimoji="1" lang="ja-JP" altLang="en-US" sz="1300" dirty="0">
                    <a:solidFill>
                      <a:schemeClr val="tx1"/>
                    </a:solidFill>
                    <a:latin typeface="BIZ UDP明朝 Medium" panose="02020500000000000000" pitchFamily="18" charset="-128"/>
                    <a:ea typeface="BIZ UDP明朝 Medium" panose="02020500000000000000" pitchFamily="18" charset="-128"/>
                  </a:rPr>
                  <a:t>外国人相談窓口</a:t>
                </a:r>
                <a:endParaRPr kumimoji="1" lang="en-US" altLang="ja-JP" sz="1300" dirty="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endParaRPr>
              </a:p>
              <a:p>
                <a:r>
                  <a:rPr kumimoji="1" lang="ja-JP" altLang="en-US" sz="13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西東京市多文化</a:t>
                </a:r>
                <a:endParaRPr kumimoji="1" lang="en-US" altLang="ja-JP" sz="1300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kumimoji="1" lang="ja-JP" altLang="en-US" sz="1300" b="1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共生センター</a:t>
                </a:r>
                <a:r>
                  <a:rPr kumimoji="1" lang="ja-JP" altLang="en-US" sz="1300" dirty="0">
                    <a:solidFill>
                      <a:schemeClr val="tx1"/>
                    </a:solidFill>
                    <a:latin typeface="BIZ UDP明朝 Medium" panose="02020500000000000000" pitchFamily="18" charset="-128"/>
                    <a:ea typeface="BIZ UDP明朝 Medium" panose="02020500000000000000" pitchFamily="18" charset="-128"/>
                  </a:rPr>
                  <a:t>を</a:t>
                </a:r>
                <a:endParaRPr kumimoji="1" lang="en-US" altLang="ja-JP" sz="1300" dirty="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endParaRPr>
              </a:p>
              <a:p>
                <a:r>
                  <a:rPr kumimoji="1" lang="ja-JP" altLang="en-US" sz="1300" dirty="0">
                    <a:solidFill>
                      <a:schemeClr val="tx1"/>
                    </a:solidFill>
                    <a:latin typeface="BIZ UDP明朝 Medium" panose="02020500000000000000" pitchFamily="18" charset="-128"/>
                    <a:ea typeface="BIZ UDP明朝 Medium" panose="02020500000000000000" pitchFamily="18" charset="-128"/>
                  </a:rPr>
                  <a:t>運営しています。</a:t>
                </a:r>
                <a:endParaRPr kumimoji="1" lang="en-US" altLang="ja-JP" sz="1300" dirty="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endParaRPr>
              </a:p>
              <a:p>
                <a:endParaRPr kumimoji="1" lang="en-US" altLang="ja-JP" sz="700" dirty="0">
                  <a:solidFill>
                    <a:schemeClr val="tx1"/>
                  </a:solidFill>
                  <a:latin typeface="BIZ UDP明朝 Medium" panose="02020500000000000000" pitchFamily="18" charset="-128"/>
                  <a:ea typeface="BIZ UDP明朝 Medium" panose="02020500000000000000" pitchFamily="18" charset="-128"/>
                </a:endParaRPr>
              </a:p>
              <a:p>
                <a:r>
                  <a:rPr kumimoji="1" lang="ja-JP" altLang="en-US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　〒</a:t>
                </a:r>
                <a:r>
                  <a:rPr kumimoji="1" lang="en-US" altLang="ja-JP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188-0012</a:t>
                </a:r>
              </a:p>
              <a:p>
                <a:r>
                  <a:rPr lang="ja-JP" altLang="en-US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　</a:t>
                </a:r>
                <a:r>
                  <a:rPr kumimoji="1" lang="ja-JP" altLang="en-US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東京都西東京市南町 </a:t>
                </a:r>
                <a:r>
                  <a:rPr kumimoji="1" lang="en-US" altLang="ja-JP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5-6-18</a:t>
                </a:r>
                <a:r>
                  <a:rPr kumimoji="1" lang="ja-JP" altLang="en-US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　イングビル</a:t>
                </a:r>
                <a:r>
                  <a:rPr kumimoji="1" lang="en-US" altLang="ja-JP" sz="13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1F</a:t>
                </a:r>
                <a:endParaRPr kumimoji="1" lang="ja-JP" altLang="en-US" sz="130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8C0CFE3-A9FC-F57F-0AF5-A4B5FD5DCD40}"/>
                  </a:ext>
                </a:extLst>
              </p:cNvPr>
              <p:cNvSpPr txBox="1"/>
              <p:nvPr/>
            </p:nvSpPr>
            <p:spPr>
              <a:xfrm>
                <a:off x="6864875" y="5197803"/>
                <a:ext cx="4512016" cy="140038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1300" b="1" dirty="0">
                    <a:solidFill>
                      <a:srgbClr val="333333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ホームページ：</a:t>
                </a:r>
                <a:r>
                  <a:rPr lang="en-US" altLang="ja-JP" sz="1300" b="1" dirty="0">
                    <a:solidFill>
                      <a:srgbClr val="333333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https://www.nimic.jp/</a:t>
                </a:r>
                <a:r>
                  <a:rPr lang="ja-JP" altLang="en-US" sz="1300" b="1" dirty="0">
                    <a:solidFill>
                      <a:srgbClr val="333333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</a:t>
                </a:r>
                <a:endParaRPr lang="en-US" altLang="ja-JP" sz="1300" b="1" dirty="0">
                  <a:solidFill>
                    <a:srgbClr val="33333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endParaRPr lang="en-US" altLang="ja-JP" sz="1300" b="1" dirty="0">
                  <a:solidFill>
                    <a:srgbClr val="33333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E-mail</a:t>
                </a:r>
                <a:r>
                  <a:rPr lang="ja-JP" altLang="en-US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   ： </a:t>
                </a:r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info@nimic.jp</a:t>
                </a:r>
              </a:p>
              <a:p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Facebook </a:t>
                </a:r>
                <a:r>
                  <a:rPr lang="ja-JP" altLang="en-US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： </a:t>
                </a:r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www.facebook.com/nimic.nishitokyo</a:t>
                </a:r>
              </a:p>
              <a:p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X</a:t>
                </a:r>
                <a:r>
                  <a:rPr lang="ja-JP" altLang="en-US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　　 　： </a:t>
                </a:r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https://twitter.com/NIMICNishitokyo</a:t>
                </a:r>
                <a:r>
                  <a:rPr lang="ja-JP" altLang="en-US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　</a:t>
                </a:r>
              </a:p>
              <a:p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Instagram</a:t>
                </a:r>
                <a:r>
                  <a:rPr lang="ja-JP" altLang="en-US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：</a:t>
                </a:r>
                <a:r>
                  <a:rPr lang="en-US" altLang="ja-JP" sz="1300" b="1" i="0" dirty="0">
                    <a:solidFill>
                      <a:srgbClr val="333333"/>
                    </a:solidFill>
                    <a:effectLst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 https://www.instagram.com/nimic_1129/</a:t>
                </a: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459D2907-6E28-F81C-D90A-8C297346039D}"/>
                  </a:ext>
                </a:extLst>
              </p:cNvPr>
              <p:cNvSpPr/>
              <p:nvPr/>
            </p:nvSpPr>
            <p:spPr>
              <a:xfrm>
                <a:off x="6978774" y="1811111"/>
                <a:ext cx="4307651" cy="1323439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1300" i="0" dirty="0">
                    <a:solidFill>
                      <a:schemeClr val="tx1"/>
                    </a:solidFill>
                    <a:effectLst/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異なる背景を持つ人々が 互い</a:t>
                </a:r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の違いを</a:t>
                </a:r>
                <a:r>
                  <a:rPr lang="ja-JP" altLang="en-US" sz="1300" i="0" dirty="0">
                    <a:solidFill>
                      <a:schemeClr val="tx1"/>
                    </a:solidFill>
                    <a:effectLst/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理解し</a:t>
                </a:r>
                <a:endParaRPr lang="en-US" altLang="ja-JP" sz="1300" i="0" dirty="0">
                  <a:solidFill>
                    <a:schemeClr val="tx1"/>
                  </a:solidFill>
                  <a:effectLst/>
                  <a:latin typeface="UD デジタル 教科書体 NK-R" panose="020B0400000000000000" pitchFamily="18" charset="-128"/>
                  <a:ea typeface="UD デジタル 教科書体 NK-R" panose="020B0400000000000000" pitchFamily="18" charset="-128"/>
                </a:endParaRPr>
              </a:p>
              <a:p>
                <a:r>
                  <a:rPr lang="ja-JP" altLang="en-US" sz="1300" i="0" dirty="0">
                    <a:solidFill>
                      <a:schemeClr val="tx1"/>
                    </a:solidFill>
                    <a:effectLst/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尊重し合って ともに地域で暮らす「多文化共生のまち</a:t>
                </a:r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」</a:t>
                </a:r>
                <a:r>
                  <a:rPr lang="ja-JP" altLang="en-US" sz="1300" i="0" dirty="0">
                    <a:solidFill>
                      <a:schemeClr val="tx1"/>
                    </a:solidFill>
                    <a:effectLst/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 を目指して</a:t>
                </a:r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活動しています。</a:t>
                </a:r>
                <a:endParaRPr lang="en-US" altLang="ja-JP" sz="1300" dirty="0">
                  <a:solidFill>
                    <a:schemeClr val="tx1"/>
                  </a:solidFill>
                  <a:latin typeface="UD デジタル 教科書体 NK-R" panose="020B0400000000000000" pitchFamily="18" charset="-128"/>
                  <a:ea typeface="UD デジタル 教科書体 NK-R" panose="020B0400000000000000" pitchFamily="18" charset="-128"/>
                </a:endParaRPr>
              </a:p>
              <a:p>
                <a:endParaRPr lang="en-US" altLang="ja-JP" sz="800" dirty="0">
                  <a:solidFill>
                    <a:schemeClr val="tx1"/>
                  </a:solidFill>
                  <a:latin typeface="UD デジタル 教科書体 NK-R" panose="020B0400000000000000" pitchFamily="18" charset="-128"/>
                  <a:ea typeface="UD デジタル 教科書体 NK-R" panose="020B0400000000000000" pitchFamily="18" charset="-128"/>
                </a:endParaRPr>
              </a:p>
              <a:p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「外国人にとって住みやすいまちは、みんなが住み</a:t>
                </a:r>
                <a:endParaRPr lang="en-US" altLang="ja-JP" sz="1300" dirty="0">
                  <a:solidFill>
                    <a:schemeClr val="tx1"/>
                  </a:solidFill>
                  <a:latin typeface="UD デジタル 教科書体 NK-R" panose="020B0400000000000000" pitchFamily="18" charset="-128"/>
                  <a:ea typeface="UD デジタル 教科書体 NK-R" panose="020B0400000000000000" pitchFamily="18" charset="-128"/>
                </a:endParaRPr>
              </a:p>
              <a:p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やすいまち」と考え、外国人の支援、交流の場つくり、</a:t>
                </a:r>
                <a:endParaRPr lang="en-US" altLang="ja-JP" sz="1300" dirty="0">
                  <a:solidFill>
                    <a:schemeClr val="tx1"/>
                  </a:solidFill>
                  <a:latin typeface="UD デジタル 教科書体 NK-R" panose="020B0400000000000000" pitchFamily="18" charset="-128"/>
                  <a:ea typeface="UD デジタル 教科書体 NK-R" panose="020B0400000000000000" pitchFamily="18" charset="-128"/>
                </a:endParaRPr>
              </a:p>
              <a:p>
                <a:r>
                  <a:rPr lang="ja-JP" altLang="en-US" sz="1300" dirty="0">
                    <a:solidFill>
                      <a:schemeClr val="tx1"/>
                    </a:solidFill>
                    <a:latin typeface="UD デジタル 教科書体 NK-R" panose="020B0400000000000000" pitchFamily="18" charset="-128"/>
                    <a:ea typeface="UD デジタル 教科書体 NK-R" panose="020B0400000000000000" pitchFamily="18" charset="-128"/>
                  </a:rPr>
                  <a:t>受け入れる地域社会の啓発活動 など を行っています。</a:t>
                </a:r>
              </a:p>
            </p:txBody>
          </p:sp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093F8DC3-D22B-BED2-9741-07FD8274E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65403" y="857020"/>
                <a:ext cx="629214" cy="546457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302BF904-B845-4D49-E3FE-1B6DFA899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40257" y="5096377"/>
                <a:ext cx="681072" cy="689917"/>
              </a:xfrm>
              <a:prstGeom prst="rect">
                <a:avLst/>
              </a:prstGeom>
            </p:spPr>
          </p:pic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18AF2F3F-EE73-AD43-240A-A714C1E17BAF}"/>
                  </a:ext>
                </a:extLst>
              </p:cNvPr>
              <p:cNvSpPr/>
              <p:nvPr/>
            </p:nvSpPr>
            <p:spPr>
              <a:xfrm>
                <a:off x="7419679" y="831403"/>
                <a:ext cx="3986435" cy="738664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 anchorCtr="0">
                <a:spAutoFit/>
              </a:bodyPr>
              <a:lstStyle/>
              <a:p>
                <a:r>
                  <a:rPr lang="ja-JP" altLang="en-US" sz="14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～ともに住み、ともに生きる～ </a:t>
                </a:r>
                <a:endParaRPr lang="en-US" altLang="ja-JP" sz="1400" b="1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  <a:p>
                <a:r>
                  <a:rPr kumimoji="1" lang="en-US" altLang="ja-JP" sz="16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NPO</a:t>
                </a:r>
                <a:r>
                  <a:rPr kumimoji="1" lang="ja-JP" altLang="en-US" sz="16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法人</a:t>
                </a:r>
                <a:r>
                  <a:rPr kumimoji="1" lang="ja-JP" altLang="en-US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西東京市多文化共生センター</a:t>
                </a:r>
                <a:br>
                  <a:rPr kumimoji="1" lang="en-US" altLang="ja-JP" sz="16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</a:br>
                <a:r>
                  <a:rPr kumimoji="1" lang="en-US" altLang="ja-JP" sz="16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  <a:r>
                  <a:rPr kumimoji="1" lang="ja-JP" altLang="en-US" sz="16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　　　　　　 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（通称、</a:t>
                </a:r>
                <a:r>
                  <a:rPr kumimoji="1" lang="en-US" altLang="ja-JP" sz="14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NIMIC</a:t>
                </a:r>
                <a:r>
                  <a:rPr kumimoji="1" lang="ja-JP" altLang="en-US" sz="1400" b="1" dirty="0">
                    <a:solidFill>
                      <a:schemeClr val="tx1"/>
                    </a:solidFill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（ニミック））　</a:t>
                </a:r>
                <a:endParaRPr lang="ja-JP" altLang="en-US" sz="1200" b="1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p:grp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03BDE3FD-4E6D-F9BE-AFF0-7E112EE405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772" y="3360580"/>
            <a:ext cx="1315418" cy="13258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F802B21-AB84-E387-4B2C-B48E8C37D4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042" y="3362678"/>
            <a:ext cx="1768729" cy="13237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0B4A2A32-A2C5-F730-8447-8A28E3ECA2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873" y="4379525"/>
            <a:ext cx="1091468" cy="1200329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B03EA923-33E8-0039-548E-A810EFBF1A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96" y="566666"/>
            <a:ext cx="4493141" cy="60294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008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9D1EE95-D51F-569A-3363-8206422510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7479" y="1359659"/>
            <a:ext cx="1193787" cy="110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CD4B950-6010-857A-F52C-4F79274185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147" y="514529"/>
            <a:ext cx="4175086" cy="1963462"/>
          </a:xfrm>
          <a:prstGeom prst="rect">
            <a:avLst/>
          </a:prstGeom>
        </p:spPr>
      </p:pic>
      <p:sp>
        <p:nvSpPr>
          <p:cNvPr id="8" name="テキスト ボックス 2">
            <a:extLst>
              <a:ext uri="{FF2B5EF4-FFF2-40B4-BE49-F238E27FC236}">
                <a16:creationId xmlns:a16="http://schemas.microsoft.com/office/drawing/2014/main" id="{ECF47894-DC67-3600-DB6D-61F14CBA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69" y="556979"/>
            <a:ext cx="1571640" cy="7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ctr" anchorCtr="1">
            <a:noAutofit/>
          </a:bodyPr>
          <a:lstStyle/>
          <a:p>
            <a:pPr indent="133985"/>
            <a:r>
              <a:rPr lang="ja-JP" sz="1200" b="1" kern="100" dirty="0">
                <a:solidFill>
                  <a:srgbClr val="00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心にしみる</a:t>
            </a:r>
            <a:endParaRPr lang="en-US" altLang="ja-JP" sz="1200" b="1" kern="100" dirty="0">
              <a:solidFill>
                <a:srgbClr val="00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3985"/>
            <a:r>
              <a:rPr lang="ja-JP" sz="1200" b="1" kern="100" dirty="0">
                <a:solidFill>
                  <a:srgbClr val="00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アニメを</a:t>
            </a:r>
            <a:endParaRPr lang="en-US" altLang="ja-JP" sz="1200" b="1" kern="100" dirty="0">
              <a:solidFill>
                <a:srgbClr val="00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3985"/>
            <a:r>
              <a:rPr lang="ja-JP" sz="1200" b="1" kern="100" dirty="0">
                <a:solidFill>
                  <a:srgbClr val="00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子どもたちに･･･</a:t>
            </a:r>
            <a:endParaRPr lang="ja-JP" sz="12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05A5229A-BA15-775E-356D-CE5D395108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846" y="5157522"/>
            <a:ext cx="4807526" cy="97693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CD652DB-5E13-AD59-789F-59A5541A2C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0745" y="2708171"/>
            <a:ext cx="2221807" cy="179304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テキスト ボックス 2">
            <a:extLst>
              <a:ext uri="{FF2B5EF4-FFF2-40B4-BE49-F238E27FC236}">
                <a16:creationId xmlns:a16="http://schemas.microsoft.com/office/drawing/2014/main" id="{0A03A556-036D-D571-F7E1-35D8A2677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961" y="2933984"/>
            <a:ext cx="2216150" cy="1357780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indent="153035">
              <a:spcBef>
                <a:spcPts val="600"/>
              </a:spcBef>
            </a:pPr>
            <a:r>
              <a:rPr lang="ja-JP" sz="1200" b="1" kern="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毎日のくらしに</a:t>
            </a:r>
            <a:endParaRPr 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ja-JP" sz="1200" b="1" kern="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　　　　　</a:t>
            </a:r>
            <a:r>
              <a:rPr lang="ja-JP" sz="1400" b="1" kern="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セブン</a:t>
            </a:r>
            <a:r>
              <a:rPr lang="en-US" altLang="ja-JP" sz="1400" b="1" kern="0" dirty="0">
                <a:solidFill>
                  <a:srgbClr val="820C00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-</a:t>
            </a:r>
            <a:r>
              <a:rPr lang="ja-JP" sz="1400" b="1" kern="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イレブン</a:t>
            </a:r>
            <a:endParaRPr lang="ja-JP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48895">
              <a:spcBef>
                <a:spcPts val="600"/>
              </a:spcBef>
            </a:pPr>
            <a:r>
              <a:rPr lang="ja-JP" sz="900" b="1" kern="0" spc="-4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セブン</a:t>
            </a:r>
            <a:r>
              <a:rPr lang="en-US" altLang="ja-JP" sz="900" b="1" kern="0" spc="-40" dirty="0">
                <a:solidFill>
                  <a:srgbClr val="820C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-</a:t>
            </a:r>
            <a:r>
              <a:rPr lang="ja-JP" sz="900" b="1" kern="0" spc="-40" dirty="0">
                <a:solidFill>
                  <a:srgbClr val="820C00"/>
                </a:solidFill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イレブンなら生活のすべてが揃います</a:t>
            </a:r>
            <a:br>
              <a:rPr lang="en-US" sz="900" b="1" kern="0" spc="-40" dirty="0">
                <a:solidFill>
                  <a:srgbClr val="820C00"/>
                </a:solidFill>
                <a:effectLst/>
                <a:latin typeface="ＭＳ Ｐ明朝" panose="02020600040205080304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endParaRPr lang="ja-JP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lnSpc>
                <a:spcPts val="1300"/>
              </a:lnSpc>
            </a:pPr>
            <a:r>
              <a:rPr lang="en-US" altLang="ja-JP" sz="105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sz="100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★住民票、印鑑証明の交付サービス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127635" indent="-127635">
              <a:lnSpc>
                <a:spcPts val="1300"/>
              </a:lnSpc>
            </a:pPr>
            <a:r>
              <a:rPr lang="en-US" altLang="ja-JP" sz="100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sz="100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★「見守り活動」「地域防犯活動」</a:t>
            </a:r>
            <a:endParaRPr lang="en-US" altLang="ja-JP" sz="1000" b="1" kern="100" dirty="0">
              <a:effectLst/>
              <a:latin typeface="Century" panose="02040604050505020304" pitchFamily="18" charset="0"/>
              <a:ea typeface="HGPｺﾞｼｯｸM" panose="020B0600000000000000" pitchFamily="50" charset="-128"/>
              <a:cs typeface="Times New Roman" panose="02020603050405020304" pitchFamily="18" charset="0"/>
            </a:endParaRPr>
          </a:p>
          <a:p>
            <a:pPr marL="127635" indent="-127635">
              <a:lnSpc>
                <a:spcPts val="1300"/>
              </a:lnSpc>
            </a:pPr>
            <a:r>
              <a:rPr lang="ja-JP" altLang="en-US" sz="100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　　 </a:t>
            </a:r>
            <a:r>
              <a:rPr lang="ja-JP" sz="1000" b="1" kern="100" dirty="0">
                <a:effectLst/>
                <a:latin typeface="Century" panose="02040604050505020304" pitchFamily="18" charset="0"/>
                <a:ea typeface="HGPｺﾞｼｯｸM" panose="020B0600000000000000" pitchFamily="50" charset="-128"/>
                <a:cs typeface="Times New Roman" panose="02020603050405020304" pitchFamily="18" charset="0"/>
              </a:rPr>
              <a:t>「市広報配布活動」などへ協力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26" name="Picture 2" descr="ソース画像を表示">
            <a:extLst>
              <a:ext uri="{FF2B5EF4-FFF2-40B4-BE49-F238E27FC236}">
                <a16:creationId xmlns:a16="http://schemas.microsoft.com/office/drawing/2014/main" id="{70BAE7F9-FDE8-96FE-4D92-044C1FDEC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5071" y="3045248"/>
            <a:ext cx="1326575" cy="21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262530C-E55F-E066-47F1-05FD146F4F7B}"/>
              </a:ext>
            </a:extLst>
          </p:cNvPr>
          <p:cNvSpPr txBox="1"/>
          <p:nvPr/>
        </p:nvSpPr>
        <p:spPr>
          <a:xfrm>
            <a:off x="7948807" y="3051276"/>
            <a:ext cx="103105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1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田無駅南口店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ED75FB-EE78-852A-54A3-78FC251BC478}"/>
              </a:ext>
            </a:extLst>
          </p:cNvPr>
          <p:cNvSpPr txBox="1"/>
          <p:nvPr/>
        </p:nvSpPr>
        <p:spPr>
          <a:xfrm>
            <a:off x="6779856" y="3575237"/>
            <a:ext cx="1702389" cy="85408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6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ja-JP" altLang="en-US" sz="16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kumimoji="1" lang="ja-JP" altLang="en-US" sz="16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ちかくて便利</a:t>
            </a:r>
            <a:endParaRPr kumimoji="1" lang="en-US" altLang="ja-JP" sz="16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kumimoji="1" lang="en-US" altLang="ja-JP" sz="800" dirty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  <a:p>
            <a:r>
              <a:rPr lang="ja-JP" altLang="en-US" sz="105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　</a:t>
            </a:r>
            <a:r>
              <a:rPr lang="ja-JP" altLang="en-US" sz="105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〒</a:t>
            </a:r>
            <a:r>
              <a:rPr lang="en-US" altLang="ja-JP" sz="1050" b="1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188-0012</a:t>
            </a:r>
          </a:p>
          <a:p>
            <a:r>
              <a:rPr kumimoji="1" lang="ja-JP" altLang="en-US" sz="105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東京都西東京市南町 </a:t>
            </a:r>
            <a:r>
              <a:rPr kumimoji="1" lang="en-US" altLang="ja-JP" sz="1050" b="1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5-5-2</a:t>
            </a:r>
          </a:p>
          <a:p>
            <a:r>
              <a:rPr lang="ja-JP" altLang="en-US" sz="1050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電話　</a:t>
            </a:r>
            <a:r>
              <a:rPr lang="en-US" altLang="ja-JP" sz="1050" b="1" dirty="0"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042 (461) 3900</a:t>
            </a:r>
            <a:endParaRPr kumimoji="1" lang="ja-JP" altLang="en-US" sz="1050" b="1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90B010D-6729-1EA6-CA4F-EBC7582399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24" y="4674393"/>
            <a:ext cx="5445525" cy="1964459"/>
          </a:xfrm>
          <a:prstGeom prst="rect">
            <a:avLst/>
          </a:prstGeom>
          <a:ln w="28575"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021153-2095-1D90-1D87-B3172DD9E4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621" y="2596007"/>
            <a:ext cx="5400087" cy="1964459"/>
          </a:xfrm>
          <a:prstGeom prst="rect">
            <a:avLst/>
          </a:prstGeom>
          <a:ln w="28575">
            <a:noFill/>
          </a:ln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57B9555-C01A-9D3E-F52D-32CE5E49174B}"/>
              </a:ext>
            </a:extLst>
          </p:cNvPr>
          <p:cNvSpPr/>
          <p:nvPr/>
        </p:nvSpPr>
        <p:spPr>
          <a:xfrm>
            <a:off x="6315826" y="4657522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A0A3FB1-67C4-ED55-A773-CD761A5D294F}"/>
              </a:ext>
            </a:extLst>
          </p:cNvPr>
          <p:cNvSpPr/>
          <p:nvPr/>
        </p:nvSpPr>
        <p:spPr>
          <a:xfrm>
            <a:off x="6310115" y="2584878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A1DC417-5BE7-C893-2323-F64C8D9E701E}"/>
              </a:ext>
            </a:extLst>
          </p:cNvPr>
          <p:cNvSpPr/>
          <p:nvPr/>
        </p:nvSpPr>
        <p:spPr>
          <a:xfrm>
            <a:off x="6309430" y="515027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AA9F9AE-0972-DF98-DAE6-02DF6A04B898}"/>
              </a:ext>
            </a:extLst>
          </p:cNvPr>
          <p:cNvSpPr/>
          <p:nvPr/>
        </p:nvSpPr>
        <p:spPr>
          <a:xfrm>
            <a:off x="702621" y="4677186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6A7517F-091C-EC6D-2450-DEAFE8BC75C5}"/>
              </a:ext>
            </a:extLst>
          </p:cNvPr>
          <p:cNvSpPr/>
          <p:nvPr/>
        </p:nvSpPr>
        <p:spPr>
          <a:xfrm>
            <a:off x="696910" y="2594710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0B8A95E-8A1D-BDB5-C8F8-8F4227EA4F3C}"/>
              </a:ext>
            </a:extLst>
          </p:cNvPr>
          <p:cNvSpPr txBox="1"/>
          <p:nvPr/>
        </p:nvSpPr>
        <p:spPr>
          <a:xfrm>
            <a:off x="519762" y="178572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協賛いただいた皆さま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r>
              <a:rPr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1/3</a:t>
            </a:r>
            <a:endParaRPr kumimoji="1" lang="ja-JP" altLang="en-US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960AD4E-9D14-5CE1-6021-87903F314D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338" y="2711872"/>
            <a:ext cx="2803525" cy="3333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A71A1B-FF19-0EDD-961A-490D336BDF50}"/>
              </a:ext>
            </a:extLst>
          </p:cNvPr>
          <p:cNvSpPr txBox="1"/>
          <p:nvPr/>
        </p:nvSpPr>
        <p:spPr>
          <a:xfrm>
            <a:off x="11758248" y="6584656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４２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76CFF77-2385-EFC2-1B40-3E6F116BF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532" y="539884"/>
            <a:ext cx="5387863" cy="944588"/>
          </a:xfrm>
          <a:prstGeom prst="rect">
            <a:avLst/>
          </a:prstGeom>
          <a:ln>
            <a:noFill/>
          </a:ln>
        </p:spPr>
      </p:pic>
      <p:sp>
        <p:nvSpPr>
          <p:cNvPr id="13" name="テキスト ボックス 340">
            <a:extLst>
              <a:ext uri="{FF2B5EF4-FFF2-40B4-BE49-F238E27FC236}">
                <a16:creationId xmlns:a16="http://schemas.microsoft.com/office/drawing/2014/main" id="{B4F25908-79B5-7035-16F0-76C1AA58B25B}"/>
              </a:ext>
            </a:extLst>
          </p:cNvPr>
          <p:cNvSpPr txBox="1"/>
          <p:nvPr/>
        </p:nvSpPr>
        <p:spPr>
          <a:xfrm>
            <a:off x="2289810" y="2176816"/>
            <a:ext cx="2347196" cy="27993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700"/>
              </a:lnSpc>
            </a:pPr>
            <a:r>
              <a:rPr lang="ja-JP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〒</a:t>
            </a:r>
            <a:r>
              <a:rPr lang="en-US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202-0013</a:t>
            </a:r>
            <a:r>
              <a:rPr lang="ja-JP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西東京市中町</a:t>
            </a:r>
            <a:r>
              <a:rPr lang="en-US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1-1-5</a:t>
            </a:r>
            <a:r>
              <a:rPr lang="ja-JP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西東京市中町分庁舎</a:t>
            </a:r>
            <a:br>
              <a:rPr lang="en-US" sz="65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TEL</a:t>
            </a:r>
            <a:r>
              <a:rPr lang="ja-JP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042-421-4328</a:t>
            </a:r>
            <a:r>
              <a:rPr lang="ja-JP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FAX</a:t>
            </a:r>
            <a:r>
              <a:rPr lang="ja-JP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042-424-3729</a:t>
            </a:r>
            <a:b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lang="ja-JP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　　</a:t>
            </a:r>
            <a:r>
              <a:rPr lang="en-US" sz="650" b="1" kern="1200" dirty="0">
                <a:solidFill>
                  <a:srgbClr val="00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https://www.nishitokyo-med.jp</a:t>
            </a:r>
            <a:endParaRPr lang="ja-JP" sz="650" b="1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39">
            <a:extLst>
              <a:ext uri="{FF2B5EF4-FFF2-40B4-BE49-F238E27FC236}">
                <a16:creationId xmlns:a16="http://schemas.microsoft.com/office/drawing/2014/main" id="{A45AFFBE-8566-61B8-13C3-69CA8214FDF5}"/>
              </a:ext>
            </a:extLst>
          </p:cNvPr>
          <p:cNvSpPr txBox="1"/>
          <p:nvPr/>
        </p:nvSpPr>
        <p:spPr>
          <a:xfrm>
            <a:off x="899161" y="1528587"/>
            <a:ext cx="5067300" cy="6320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西東京市医師会は、平成１５年４月に旧田無医師会と旧保谷医師会が合併し、西東京市医師会として発足しました。</a:t>
            </a:r>
            <a:r>
              <a:rPr lang="ja-JP" altLang="en-US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今年で</a:t>
            </a:r>
            <a:r>
              <a:rPr lang="ja-JP" altLang="en-US" sz="720" b="1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２１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年を迎えた新しい医師会です。　</a:t>
            </a:r>
            <a:endParaRPr lang="en-US" altLang="ja-JP" sz="720" b="1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現在、</a:t>
            </a:r>
            <a:r>
              <a:rPr lang="ja-JP" altLang="en-US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６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病院、</a:t>
            </a:r>
            <a:r>
              <a:rPr lang="ja-JP" altLang="en-US" sz="720" b="1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１２１ 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診療所の開設者及び勤務医からなり</a:t>
            </a:r>
            <a:r>
              <a:rPr lang="ja-JP" altLang="en-US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２９２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名が入会しております。</a:t>
            </a:r>
            <a:r>
              <a:rPr lang="ja-JP" altLang="en-US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西東京市医師会は会員の医学水準向上のための学術団体であり、利益追求ではなく公益を目的とする組織です。</a:t>
            </a:r>
            <a:r>
              <a:rPr lang="ja-JP" altLang="en-US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　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西東京市及び周辺地域の住民の健康の維持増進のために、特に西東京市の行政とは協力し合って活動しています。</a:t>
            </a:r>
            <a:r>
              <a:rPr lang="en-US" alt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lang="ja-JP" sz="720" b="1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Calibri" panose="020F0502020204030204" pitchFamily="34" charset="0"/>
              </a:rPr>
              <a:t>これまでの医師会の事業については、医師会ホームページの会長挨拶でも紹介しておりますのでご覧ください。</a:t>
            </a:r>
            <a:endParaRPr lang="ja-JP" sz="720" b="1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EEA885-4C28-F5AF-9DAF-4E1AE9332C96}"/>
              </a:ext>
            </a:extLst>
          </p:cNvPr>
          <p:cNvSpPr/>
          <p:nvPr/>
        </p:nvSpPr>
        <p:spPr>
          <a:xfrm>
            <a:off x="708260" y="520242"/>
            <a:ext cx="5425440" cy="19657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2D1E3DA-D60D-4122-3AD2-0E71A9821C5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532" y="538524"/>
            <a:ext cx="1652942" cy="2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3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0B8A95E-8A1D-BDB5-C8F8-8F4227EA4F3C}"/>
              </a:ext>
            </a:extLst>
          </p:cNvPr>
          <p:cNvSpPr txBox="1"/>
          <p:nvPr/>
        </p:nvSpPr>
        <p:spPr>
          <a:xfrm>
            <a:off x="519762" y="178572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協賛いただいた皆さま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r>
              <a:rPr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2/3</a:t>
            </a:r>
            <a:endParaRPr kumimoji="1" lang="ja-JP" altLang="en-US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8B85B5D-322F-2806-462D-DB7F95A0A4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0853" y="568916"/>
            <a:ext cx="5427489" cy="1880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FCC0D8C-29B3-675F-78D3-85F370094C44}"/>
              </a:ext>
            </a:extLst>
          </p:cNvPr>
          <p:cNvGrpSpPr/>
          <p:nvPr/>
        </p:nvGrpSpPr>
        <p:grpSpPr>
          <a:xfrm>
            <a:off x="3556296" y="2608156"/>
            <a:ext cx="2490090" cy="3906000"/>
            <a:chOff x="3556296" y="2608156"/>
            <a:chExt cx="2490090" cy="390600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7ED7F70-C3DB-57D4-083B-9FFAC59CE57C}"/>
                </a:ext>
              </a:extLst>
            </p:cNvPr>
            <p:cNvSpPr/>
            <p:nvPr/>
          </p:nvSpPr>
          <p:spPr>
            <a:xfrm>
              <a:off x="3556296" y="2608156"/>
              <a:ext cx="2490090" cy="3906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C46A9426-3FA0-39C5-8517-D86C9A0B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4917" y="2625271"/>
              <a:ext cx="2448000" cy="2834161"/>
            </a:xfrm>
            <a:prstGeom prst="rect">
              <a:avLst/>
            </a:prstGeom>
          </p:spPr>
        </p:pic>
        <p:sp>
          <p:nvSpPr>
            <p:cNvPr id="15" name="テキスト ボックス 37">
              <a:extLst>
                <a:ext uri="{FF2B5EF4-FFF2-40B4-BE49-F238E27FC236}">
                  <a16:creationId xmlns:a16="http://schemas.microsoft.com/office/drawing/2014/main" id="{784DC467-A302-8E82-67E3-77367B48F2F1}"/>
                </a:ext>
              </a:extLst>
            </p:cNvPr>
            <p:cNvSpPr txBox="1"/>
            <p:nvPr/>
          </p:nvSpPr>
          <p:spPr>
            <a:xfrm>
              <a:off x="3676799" y="5546052"/>
              <a:ext cx="2294694" cy="932883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〒</a:t>
              </a: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188-0011</a:t>
              </a:r>
              <a:endParaRPr kumimoji="0" lang="ja-JP" altLang="en-US" sz="1000" b="1" i="0" u="none" strike="noStrike" kern="100" cap="none" spc="10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東京都西東京市田無町</a:t>
              </a: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5-5-12 </a:t>
              </a:r>
            </a:p>
            <a:p>
              <a:pPr lvl="1">
                <a:defRPr/>
              </a:pPr>
              <a:r>
                <a:rPr kumimoji="0" lang="ja-JP" alt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　田無総合福祉センター内</a:t>
              </a:r>
            </a:p>
            <a:p>
              <a:pPr lvl="1">
                <a:defRPr/>
              </a:pP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TEL</a:t>
              </a:r>
              <a:r>
                <a:rPr kumimoji="0" lang="ja-JP" alt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</a:t>
              </a: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042-466-2033</a:t>
              </a:r>
              <a:endParaRPr kumimoji="0" lang="ja-JP" altLang="en-US" sz="1000" b="1" i="0" u="none" strike="noStrike" kern="100" cap="none" spc="10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FAX</a:t>
              </a:r>
              <a:r>
                <a:rPr kumimoji="0" lang="ja-JP" alt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　</a:t>
              </a: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042-463-6621</a:t>
              </a:r>
              <a:endParaRPr kumimoji="0" lang="ja-JP" altLang="en-US" sz="1000" b="1" i="0" u="none" strike="noStrike" kern="100" cap="none" spc="10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kumimoji="0" lang="en-US" sz="1000" b="1" i="0" u="none" strike="noStrike" kern="100" cap="none" spc="10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http://www.0424ha.com/</a:t>
              </a:r>
              <a:endParaRPr kumimoji="0" lang="ja-JP" altLang="en-US" sz="1000" b="1" i="0" u="none" strike="noStrike" kern="100" cap="none" spc="10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82C00F7-1F9F-413E-8DB7-A09DCE5C0CAD}"/>
              </a:ext>
            </a:extLst>
          </p:cNvPr>
          <p:cNvGrpSpPr/>
          <p:nvPr/>
        </p:nvGrpSpPr>
        <p:grpSpPr>
          <a:xfrm>
            <a:off x="6376522" y="2608155"/>
            <a:ext cx="2490090" cy="3906000"/>
            <a:chOff x="6336380" y="2608157"/>
            <a:chExt cx="2490090" cy="3873025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359CDEF-7024-C55B-94C0-E8891E70F7B1}"/>
                </a:ext>
              </a:extLst>
            </p:cNvPr>
            <p:cNvSpPr/>
            <p:nvPr/>
          </p:nvSpPr>
          <p:spPr>
            <a:xfrm>
              <a:off x="6336380" y="2608157"/>
              <a:ext cx="2490090" cy="387302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2DED2DA-F31D-5597-CD2B-2B5FFE4C3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8064" y="2711752"/>
              <a:ext cx="2444274" cy="2195456"/>
            </a:xfrm>
            <a:prstGeom prst="rect">
              <a:avLst/>
            </a:prstGeom>
          </p:spPr>
        </p:pic>
        <p:sp>
          <p:nvSpPr>
            <p:cNvPr id="17" name="テキスト ボックス 35">
              <a:extLst>
                <a:ext uri="{FF2B5EF4-FFF2-40B4-BE49-F238E27FC236}">
                  <a16:creationId xmlns:a16="http://schemas.microsoft.com/office/drawing/2014/main" id="{7FD1E335-E98B-385E-7747-ACB87ADA364E}"/>
                </a:ext>
              </a:extLst>
            </p:cNvPr>
            <p:cNvSpPr txBox="1"/>
            <p:nvPr/>
          </p:nvSpPr>
          <p:spPr>
            <a:xfrm>
              <a:off x="6358064" y="5035619"/>
              <a:ext cx="2435249" cy="1331898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266700">
                <a:defRPr/>
              </a:pPr>
              <a:r>
                <a:rPr kumimoji="0" lang="ja-JP" altLang="en-US" sz="16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農業体験農園</a:t>
              </a:r>
              <a:endParaRPr kumimoji="0" lang="en-US" altLang="ja-JP" sz="1600" b="1" kern="1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endParaRPr>
            </a:p>
            <a:p>
              <a:pPr indent="266700">
                <a:defRPr/>
              </a:pPr>
              <a:r>
                <a:rPr kumimoji="0" lang="ja-JP" altLang="en-US" sz="2800" b="1" i="0" u="none" strike="noStrike" kern="100" cap="none" spc="0" normalizeH="0" baseline="0" noProof="0" dirty="0">
                  <a:ln w="6350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EBEAEA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トミー倶楽部</a:t>
              </a:r>
              <a:endParaRPr kumimoji="0" lang="en-US" altLang="ja-JP" sz="2800" b="1" i="0" u="none" strike="noStrike" kern="100" cap="none" spc="0" normalizeH="0" baseline="0" noProof="0" dirty="0">
                <a:ln w="635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EBEAEA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endParaRPr>
            </a:p>
            <a:p>
              <a:pPr indent="266700">
                <a:defRPr/>
              </a:pPr>
              <a:endParaRPr kumimoji="0" lang="en-US" altLang="ja-JP" sz="700" b="1" i="0" u="none" strike="noStrike" kern="100" cap="none" spc="0" normalizeH="0" baseline="0" noProof="0" dirty="0">
                <a:ln w="635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EBEAEA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endParaRPr>
            </a:p>
            <a:p>
              <a:pPr indent="266700">
                <a:defRPr/>
              </a:pPr>
              <a:r>
                <a:rPr kumimoji="0" lang="ja-JP" altLang="en-US" sz="11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〒</a:t>
              </a:r>
              <a:r>
                <a:rPr kumimoji="0" lang="en-US" sz="11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202-0013</a:t>
              </a:r>
            </a:p>
            <a:p>
              <a:pPr indent="266700">
                <a:defRPr/>
              </a:pPr>
              <a:r>
                <a:rPr kumimoji="0" lang="ja-JP" altLang="en-US" sz="1200" b="1" i="0" u="none" strike="noStrike" kern="10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東京都西東京市中町</a:t>
              </a:r>
              <a:r>
                <a:rPr kumimoji="0" lang="en-US" sz="1200" b="1" i="0" u="none" strike="noStrike" kern="100" cap="none" spc="-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6-8-22</a:t>
              </a:r>
            </a:p>
            <a:p>
              <a:pPr indent="266700">
                <a:defRPr/>
              </a:pPr>
              <a:r>
                <a:rPr kumimoji="0" lang="en-US" sz="1400" b="1" i="0" u="none" strike="noStrike" kern="100" cap="none" spc="0" normalizeH="0" baseline="0" noProof="0" dirty="0">
                  <a:ln w="6350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EBEAEA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TEL</a:t>
              </a:r>
              <a:r>
                <a:rPr kumimoji="0" lang="ja-JP" altLang="en-US" sz="1400" b="1" i="0" u="none" strike="noStrike" kern="100" cap="none" spc="0" normalizeH="0" baseline="0" noProof="0" dirty="0">
                  <a:ln w="6350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EBEAEA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　</a:t>
              </a:r>
              <a:r>
                <a:rPr kumimoji="0" lang="en-US" sz="1400" b="1" i="0" u="none" strike="noStrike" kern="100" cap="none" spc="0" normalizeH="0" baseline="0" noProof="0" dirty="0">
                  <a:ln w="6350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EBEAEA"/>
                  </a:solidFill>
                  <a:effectLst>
                    <a:outerShdw blurRad="41275" dist="20320" dir="1800000" algn="tl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Times New Roman" panose="02020603050405020304" pitchFamily="18" charset="0"/>
                </a:rPr>
                <a:t>042-478-7175</a:t>
              </a:r>
              <a:endParaRPr kumimoji="0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図 17" descr="フルーツ, 食品 が含まれている画像&#10;&#10;自動的に生成された説明">
            <a:extLst>
              <a:ext uri="{FF2B5EF4-FFF2-40B4-BE49-F238E27FC236}">
                <a16:creationId xmlns:a16="http://schemas.microsoft.com/office/drawing/2014/main" id="{454AE387-CE5F-21BA-1FE1-6D35F9BC12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91" y="2625127"/>
            <a:ext cx="2495850" cy="3873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BDCA65-202C-E968-BBA1-D9E5CDB17053}"/>
              </a:ext>
            </a:extLst>
          </p:cNvPr>
          <p:cNvSpPr txBox="1"/>
          <p:nvPr/>
        </p:nvSpPr>
        <p:spPr>
          <a:xfrm>
            <a:off x="11758248" y="6584656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４３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E21CB03-1580-58F3-5B25-4187DE9E3D00}"/>
              </a:ext>
            </a:extLst>
          </p:cNvPr>
          <p:cNvGrpSpPr/>
          <p:nvPr/>
        </p:nvGrpSpPr>
        <p:grpSpPr>
          <a:xfrm>
            <a:off x="9192656" y="2608157"/>
            <a:ext cx="2495686" cy="3906000"/>
            <a:chOff x="9134493" y="2608158"/>
            <a:chExt cx="2495686" cy="387731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D3495F5-393A-00CD-4EA8-76EA2FB1EE8C}"/>
                </a:ext>
              </a:extLst>
            </p:cNvPr>
            <p:cNvSpPr/>
            <p:nvPr/>
          </p:nvSpPr>
          <p:spPr>
            <a:xfrm>
              <a:off x="9138585" y="2608158"/>
              <a:ext cx="2491594" cy="38773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0F25F7D0-F0FF-38C4-1AB4-8C7BF6BB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4493" y="2955424"/>
              <a:ext cx="2477406" cy="599070"/>
            </a:xfrm>
            <a:prstGeom prst="rect">
              <a:avLst/>
            </a:prstGeom>
          </p:spPr>
        </p:pic>
        <p:sp>
          <p:nvSpPr>
            <p:cNvPr id="21" name="テキスト ボックス 2">
              <a:extLst>
                <a:ext uri="{FF2B5EF4-FFF2-40B4-BE49-F238E27FC236}">
                  <a16:creationId xmlns:a16="http://schemas.microsoft.com/office/drawing/2014/main" id="{9378A9A6-03B4-C38F-0ED3-1708B0207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6865" y="3965342"/>
              <a:ext cx="2455034" cy="245373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ot="0" vert="horz" wrap="square" lIns="72000" tIns="72000" rIns="72000" bIns="72000" anchor="t" anchorCtr="0" upright="1">
              <a:spAutoFit/>
            </a:bodyPr>
            <a:lstStyle/>
            <a:p>
              <a:pPr indent="57150" algn="l"/>
              <a:r>
                <a:rPr lang="ja-JP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＜診療科目＞</a:t>
              </a:r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indent="57150" algn="l"/>
              <a:r>
                <a:rPr lang="ja-JP" altLang="en-US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犬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・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猫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・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各種小動物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等</a:t>
              </a:r>
              <a:endParaRPr lang="en-US" altLang="ja-JP" sz="13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indent="57150" algn="l"/>
              <a:r>
                <a:rPr lang="ja-JP" altLang="en-US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入院設備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・</a:t>
              </a:r>
              <a:r>
                <a:rPr lang="en-US" alt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ペットホテル完備</a:t>
              </a:r>
              <a:endParaRPr lang="en-US" altLang="ja-JP" sz="13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indent="57150" algn="l"/>
              <a:r>
                <a:rPr lang="ja-JP" altLang="en-US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sz="13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トリミングサロン</a:t>
              </a:r>
            </a:p>
            <a:p>
              <a:pPr algn="l"/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r>
                <a:rPr lang="ja-JP" altLang="en-US" sz="1200" kern="100" dirty="0"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お問合せ ・ ご予約は</a:t>
              </a:r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r>
                <a:rPr lang="ja-JP" altLang="en-US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　　</a:t>
              </a:r>
              <a:r>
                <a:rPr lang="ja-JP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ＴＥＬ　０４２－４７６－８８６８</a:t>
              </a:r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r>
                <a:rPr lang="ja-JP" altLang="en-US" sz="1200" kern="100" dirty="0"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　</a:t>
              </a:r>
              <a:r>
                <a:rPr lang="ja-JP" sz="1200" kern="10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東久留米市役所向かい</a:t>
              </a:r>
              <a:endParaRPr lang="en-US" alt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endParaRPr lang="en-US" altLang="ja-JP" sz="3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r>
                <a:rPr lang="ja-JP" altLang="en-US" sz="1200" kern="100" spc="-4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　</a:t>
              </a:r>
              <a:r>
                <a:rPr lang="ja-JP" sz="1200" kern="100" spc="-4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〒２０３－００５３</a:t>
              </a:r>
              <a:endParaRPr lang="en-US" altLang="ja-JP" sz="1200" kern="100" spc="-4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algn="l"/>
              <a:r>
                <a:rPr lang="ja-JP" altLang="en-US" sz="1200" kern="100" spc="-4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　　　　</a:t>
              </a:r>
              <a:r>
                <a:rPr lang="ja-JP" sz="1200" kern="100" spc="-4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東久留米市本町３－８－１８</a:t>
              </a:r>
              <a:endParaRPr lang="ja-JP" sz="1200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04FE27DA-F7FA-7DA2-7D11-E3999F69CF7B}"/>
                </a:ext>
              </a:extLst>
            </p:cNvPr>
            <p:cNvSpPr/>
            <p:nvPr/>
          </p:nvSpPr>
          <p:spPr>
            <a:xfrm>
              <a:off x="9228779" y="3898940"/>
              <a:ext cx="2313250" cy="1008268"/>
            </a:xfrm>
            <a:prstGeom prst="roundRect">
              <a:avLst/>
            </a:prstGeom>
            <a:noFill/>
            <a:ln w="9525"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5B1F1B6D-C41E-20FF-CC95-353641846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91" y="568916"/>
            <a:ext cx="5408759" cy="18808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D7CB53-2F2F-9F80-9CD7-4ED63DFE71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552" y="2147848"/>
            <a:ext cx="312420" cy="254633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79231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C500228-A530-4290-AFB0-DA62E8229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81" y="764727"/>
            <a:ext cx="2937298" cy="2226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8D94AAB-B706-26C1-2CF4-B487249249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990" y="1954474"/>
            <a:ext cx="206627" cy="100632"/>
          </a:xfrm>
          <a:prstGeom prst="rect">
            <a:avLst/>
          </a:prstGeom>
          <a:noFill/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7382E36-6D13-9E38-435A-949E18331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001" y="1974142"/>
            <a:ext cx="196096" cy="45719"/>
          </a:xfrm>
          <a:prstGeom prst="rect">
            <a:avLst/>
          </a:prstGeom>
          <a:noFill/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F918A96-DCF0-8011-5B77-67D302B25E58}"/>
              </a:ext>
            </a:extLst>
          </p:cNvPr>
          <p:cNvGrpSpPr/>
          <p:nvPr/>
        </p:nvGrpSpPr>
        <p:grpSpPr>
          <a:xfrm>
            <a:off x="3336556" y="754895"/>
            <a:ext cx="2961260" cy="2246400"/>
            <a:chOff x="3336556" y="754895"/>
            <a:chExt cx="2961260" cy="2246400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70C6C0C-FC2B-D08A-9903-57767D965509}"/>
                </a:ext>
              </a:extLst>
            </p:cNvPr>
            <p:cNvSpPr/>
            <p:nvPr/>
          </p:nvSpPr>
          <p:spPr>
            <a:xfrm>
              <a:off x="3336556" y="754895"/>
              <a:ext cx="2961260" cy="22464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2C34E1F-AECA-4089-EC0D-88EC3337EDF7}"/>
                </a:ext>
              </a:extLst>
            </p:cNvPr>
            <p:cNvGrpSpPr/>
            <p:nvPr/>
          </p:nvGrpSpPr>
          <p:grpSpPr>
            <a:xfrm>
              <a:off x="3365326" y="787182"/>
              <a:ext cx="2863180" cy="2107378"/>
              <a:chOff x="3365326" y="787182"/>
              <a:chExt cx="2863180" cy="2107378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62DA09AC-AE5C-84BC-15F2-DCC462FA5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86858" y="787182"/>
                <a:ext cx="2841648" cy="1127315"/>
              </a:xfrm>
              <a:prstGeom prst="rect">
                <a:avLst/>
              </a:prstGeom>
              <a:noFill/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A5697D8B-49E8-DA2F-10DF-982725A028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65326" y="2075978"/>
                <a:ext cx="587376" cy="565150"/>
              </a:xfrm>
              <a:prstGeom prst="rect">
                <a:avLst/>
              </a:prstGeom>
              <a:noFill/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8961B63F-A2B3-553F-2115-1344F8A26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9241" y="2173283"/>
                <a:ext cx="439265" cy="512763"/>
              </a:xfrm>
              <a:prstGeom prst="rect">
                <a:avLst/>
              </a:prstGeom>
              <a:noFill/>
            </p:spPr>
          </p:pic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F52337F-4C7B-EFF8-5D5B-51A353433DE2}"/>
                  </a:ext>
                </a:extLst>
              </p:cNvPr>
              <p:cNvSpPr txBox="1"/>
              <p:nvPr/>
            </p:nvSpPr>
            <p:spPr>
              <a:xfrm>
                <a:off x="3954377" y="2124982"/>
                <a:ext cx="1846659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3399"/>
                    </a:solidFill>
                    <a:latin typeface="UD デジタル 教科書体 NP-R" panose="02020400000000000000" pitchFamily="18" charset="-128"/>
                    <a:ea typeface="UD デジタル 教科書体 NP-R" panose="02020400000000000000" pitchFamily="18" charset="-128"/>
                  </a:rPr>
                  <a:t>ひとりひとりに目がとどく保育を！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F00DB77-685C-C947-D6B2-E5E30F4F3FA9}"/>
                  </a:ext>
                </a:extLst>
              </p:cNvPr>
              <p:cNvSpPr txBox="1"/>
              <p:nvPr/>
            </p:nvSpPr>
            <p:spPr>
              <a:xfrm>
                <a:off x="4127178" y="2346008"/>
                <a:ext cx="1487587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http://www.meiseiyouchien.com</a:t>
                </a:r>
                <a:endParaRPr kumimoji="1" lang="ja-JP" altLang="en-US" sz="800" b="1" dirty="0">
                  <a:latin typeface="BIZ UD明朝 Medium" panose="02020500000000000000" pitchFamily="17" charset="-128"/>
                  <a:ea typeface="BIZ UD明朝 Medium" panose="02020500000000000000" pitchFamily="17" charset="-128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752ACE5-35EB-D9C7-DE44-E95F1EAD95F5}"/>
                  </a:ext>
                </a:extLst>
              </p:cNvPr>
              <p:cNvSpPr txBox="1"/>
              <p:nvPr/>
            </p:nvSpPr>
            <p:spPr>
              <a:xfrm>
                <a:off x="4071600" y="2531325"/>
                <a:ext cx="159017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mail : info2@meiseiyouchien.net</a:t>
                </a:r>
                <a:endParaRPr kumimoji="1" lang="ja-JP" altLang="en-US" sz="800" b="1" dirty="0">
                  <a:latin typeface="BIZ UD明朝 Medium" panose="02020500000000000000" pitchFamily="17" charset="-128"/>
                  <a:ea typeface="BIZ UD明朝 Medium" panose="02020500000000000000" pitchFamily="17" charset="-128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A60F1F3-6CE4-F6A4-E656-646FAEA0E606}"/>
                  </a:ext>
                </a:extLst>
              </p:cNvPr>
              <p:cNvSpPr txBox="1"/>
              <p:nvPr/>
            </p:nvSpPr>
            <p:spPr>
              <a:xfrm>
                <a:off x="3512588" y="2771449"/>
                <a:ext cx="2697297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188-0004 </a:t>
                </a:r>
                <a:r>
                  <a:rPr kumimoji="1" lang="ja-JP" altLang="en-US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西東京市西原町 </a:t>
                </a:r>
                <a:r>
                  <a:rPr kumimoji="1" lang="en-US" altLang="ja-JP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2-2-3</a:t>
                </a:r>
                <a:r>
                  <a:rPr kumimoji="1" lang="ja-JP" altLang="en-US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　　</a:t>
                </a:r>
                <a:r>
                  <a:rPr kumimoji="1" lang="en-US" altLang="ja-JP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Tel.</a:t>
                </a:r>
                <a:r>
                  <a:rPr kumimoji="1" lang="ja-JP" altLang="en-US" sz="800" b="1" dirty="0">
                    <a:latin typeface="BIZ UD明朝 Medium" panose="02020500000000000000" pitchFamily="17" charset="-128"/>
                    <a:ea typeface="BIZ UD明朝 Medium" panose="02020500000000000000" pitchFamily="17" charset="-128"/>
                  </a:rPr>
                  <a:t>４６１－８５１７　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B90F02D5-7BCD-50B6-C89E-636FE09DD692}"/>
                  </a:ext>
                </a:extLst>
              </p:cNvPr>
              <p:cNvSpPr txBox="1"/>
              <p:nvPr/>
            </p:nvSpPr>
            <p:spPr>
              <a:xfrm>
                <a:off x="3456834" y="1947154"/>
                <a:ext cx="2689839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3399"/>
                    </a:solidFill>
                    <a:latin typeface="UD デジタル 教科書体 NP-R" panose="02020400000000000000" pitchFamily="18" charset="-128"/>
                    <a:ea typeface="UD デジタル 教科書体 NP-R" panose="02020400000000000000" pitchFamily="18" charset="-128"/>
                  </a:rPr>
                  <a:t>のびのびと明るく、はつらつとした 元気な子の育成</a:t>
                </a:r>
              </a:p>
            </p:txBody>
          </p:sp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03FA12-FADA-4AF9-D668-26157C62103F}"/>
              </a:ext>
            </a:extLst>
          </p:cNvPr>
          <p:cNvSpPr txBox="1"/>
          <p:nvPr/>
        </p:nvSpPr>
        <p:spPr>
          <a:xfrm>
            <a:off x="1457854" y="3894551"/>
            <a:ext cx="375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以上、</a:t>
            </a:r>
            <a:r>
              <a:rPr kumimoji="1"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14</a:t>
            </a:r>
            <a:r>
              <a:rPr kumimoji="1"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の皆さまです。</a:t>
            </a:r>
            <a:endParaRPr kumimoji="1" lang="en-US" altLang="ja-JP" b="1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ご協力</a:t>
            </a:r>
            <a:r>
              <a:rPr kumimoji="1"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ありがとうございました。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CD12EA-3BF4-E2B6-51DB-888F96349C78}"/>
              </a:ext>
            </a:extLst>
          </p:cNvPr>
          <p:cNvSpPr txBox="1"/>
          <p:nvPr/>
        </p:nvSpPr>
        <p:spPr>
          <a:xfrm>
            <a:off x="519761" y="178572"/>
            <a:ext cx="403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【</a:t>
            </a:r>
            <a:r>
              <a:rPr lang="ja-JP" altLang="en-US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協賛いただいた皆さま</a:t>
            </a:r>
            <a:r>
              <a:rPr lang="en-US" altLang="ja-JP" b="1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】</a:t>
            </a:r>
            <a:r>
              <a:rPr lang="en-US" altLang="ja-JP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3/3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D97B9E-BAA2-F561-2E93-EEBE1DFEBED8}"/>
              </a:ext>
            </a:extLst>
          </p:cNvPr>
          <p:cNvSpPr txBox="1"/>
          <p:nvPr/>
        </p:nvSpPr>
        <p:spPr>
          <a:xfrm>
            <a:off x="5916301" y="6600631"/>
            <a:ext cx="381515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４４</a:t>
            </a:r>
            <a:r>
              <a:rPr kumimoji="1" lang="en-US" altLang="ja-JP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2EC038-E0C2-2741-80B4-134230A6CC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577" y="5423726"/>
            <a:ext cx="2293193" cy="7246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C9A58C6-9ED6-87B6-130A-85D569AD95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1456">
            <a:off x="4467232" y="4769361"/>
            <a:ext cx="1306923" cy="44690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36949D-A766-7E26-998B-788FE4831087}"/>
              </a:ext>
            </a:extLst>
          </p:cNvPr>
          <p:cNvSpPr/>
          <p:nvPr/>
        </p:nvSpPr>
        <p:spPr>
          <a:xfrm>
            <a:off x="6469280" y="3993638"/>
            <a:ext cx="5369794" cy="2508762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36000" bIns="36000" rtlCol="0" anchor="ctr" anchorCtr="0"/>
          <a:lstStyle/>
          <a:p>
            <a:r>
              <a:rPr lang="ja-JP" altLang="en-US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西東京市日本語スピーチコンテスト</a:t>
            </a:r>
            <a:r>
              <a:rPr lang="en-US" altLang="ja-JP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2024</a:t>
            </a:r>
          </a:p>
          <a:p>
            <a:endParaRPr lang="en-US" altLang="ja-JP" sz="7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2024</a:t>
            </a:r>
            <a:r>
              <a:rPr kumimoji="1"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年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12</a:t>
            </a:r>
            <a:r>
              <a:rPr kumimoji="1"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月発行</a:t>
            </a:r>
            <a:endParaRPr kumimoji="1"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endParaRPr kumimoji="1" lang="en-US" altLang="ja-JP" sz="7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編集・発行：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NPO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法人西東京市多文化共生センター</a:t>
            </a:r>
            <a:endParaRPr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 連絡先： 〒</a:t>
            </a:r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188-0012</a:t>
            </a:r>
            <a:r>
              <a:rPr kumimoji="1"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東京都西東京市南町</a:t>
            </a:r>
            <a:r>
              <a:rPr kumimoji="1"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5-6-18</a:t>
            </a:r>
          </a:p>
          <a:p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en-US" sz="14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Tel/Fax</a:t>
            </a:r>
            <a:r>
              <a:rPr lang="en-US" altLang="ja-JP" sz="6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：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042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（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461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）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0381</a:t>
            </a:r>
          </a:p>
          <a:p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en-US" sz="11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en-US" sz="8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E-mail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：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info@nimic.jp</a:t>
            </a:r>
          </a:p>
          <a:p>
            <a:endParaRPr lang="en-US" altLang="ja-JP" sz="8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r>
              <a:rPr lang="ja-JP" altLang="en-US" sz="11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実行委員： 安藤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恵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岩野 英子　加藤 祐子　川田 貴美　櫻井 裕子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</a:t>
            </a:r>
            <a:endParaRPr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105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</a:t>
            </a:r>
            <a:r>
              <a:rPr lang="en-US" altLang="ja-JP" sz="9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</a:t>
            </a:r>
            <a:r>
              <a:rPr lang="ja-JP" altLang="en-US" sz="9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五十音順</a:t>
            </a:r>
            <a:r>
              <a:rPr lang="en-US" altLang="ja-JP" sz="9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清水 智子　関口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和子　高橋 二朗　竹村 正和　田辺 俊介</a:t>
            </a:r>
            <a:endParaRPr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　　　　　　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田村 久教　寺本 雄之輔　深田 みのり　古川 美由紀　</a:t>
            </a:r>
            <a:endParaRPr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                  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三村  志津子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   </a:t>
            </a:r>
            <a:r>
              <a:rPr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宮原　健　山辺 真理子</a:t>
            </a:r>
            <a:endParaRPr lang="en-US" altLang="ja-JP" sz="120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067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9963514F-DEC2-E9C3-2724-EF0704DA30F0}"/>
              </a:ext>
            </a:extLst>
          </p:cNvPr>
          <p:cNvSpPr/>
          <p:nvPr/>
        </p:nvSpPr>
        <p:spPr>
          <a:xfrm>
            <a:off x="342900" y="281082"/>
            <a:ext cx="11506200" cy="6353274"/>
          </a:xfrm>
          <a:prstGeom prst="foldedCorner">
            <a:avLst>
              <a:gd name="adj" fmla="val 8671"/>
            </a:avLst>
          </a:prstGeom>
          <a:solidFill>
            <a:srgbClr val="39E239">
              <a:alpha val="9804"/>
            </a:srgbClr>
          </a:solidFill>
          <a:ln>
            <a:solidFill>
              <a:srgbClr val="41B1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26234D-B329-0E13-B788-68258758C1B7}"/>
              </a:ext>
            </a:extLst>
          </p:cNvPr>
          <p:cNvSpPr txBox="1"/>
          <p:nvPr/>
        </p:nvSpPr>
        <p:spPr>
          <a:xfrm>
            <a:off x="5955737" y="6634356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３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4638EA91-B186-13DB-5CD8-3954DF489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303716"/>
              </p:ext>
            </p:extLst>
          </p:nvPr>
        </p:nvGraphicFramePr>
        <p:xfrm>
          <a:off x="539750" y="463550"/>
          <a:ext cx="11112500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112500" imgH="5930900" progId="Word.Document.12">
                  <p:embed/>
                </p:oleObj>
              </mc:Choice>
              <mc:Fallback>
                <p:oleObj name="文書" r:id="rId2" imgW="11112500" imgH="593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463550"/>
                        <a:ext cx="11112500" cy="593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 descr="フルーツ, 木 が含まれている画像&#10;&#10;自動的に生成された説明">
            <a:extLst>
              <a:ext uri="{FF2B5EF4-FFF2-40B4-BE49-F238E27FC236}">
                <a16:creationId xmlns:a16="http://schemas.microsoft.com/office/drawing/2014/main" id="{66390A32-3DF8-5FAD-6A3E-78D3618F6B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49" y="635673"/>
            <a:ext cx="1213464" cy="5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6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D679D47E-0102-59F8-C655-C04EABDBBA19}"/>
              </a:ext>
            </a:extLst>
          </p:cNvPr>
          <p:cNvSpPr/>
          <p:nvPr/>
        </p:nvSpPr>
        <p:spPr>
          <a:xfrm>
            <a:off x="342900" y="252363"/>
            <a:ext cx="11506200" cy="6353274"/>
          </a:xfrm>
          <a:prstGeom prst="foldedCorner">
            <a:avLst>
              <a:gd name="adj" fmla="val 8671"/>
            </a:avLst>
          </a:prstGeom>
          <a:solidFill>
            <a:srgbClr val="B2F6FF">
              <a:alpha val="20000"/>
            </a:srgbClr>
          </a:solidFill>
          <a:ln>
            <a:solidFill>
              <a:srgbClr val="9DD6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D71324-68E1-3DC0-FC24-CE7949674185}"/>
              </a:ext>
            </a:extLst>
          </p:cNvPr>
          <p:cNvSpPr txBox="1"/>
          <p:nvPr/>
        </p:nvSpPr>
        <p:spPr>
          <a:xfrm>
            <a:off x="5955737" y="6610035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４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3189EBD7-18CE-6219-0F3C-66259CA37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166129"/>
              </p:ext>
            </p:extLst>
          </p:nvPr>
        </p:nvGraphicFramePr>
        <p:xfrm>
          <a:off x="539750" y="495300"/>
          <a:ext cx="111125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112500" imgH="5867400" progId="Word.Document.12">
                  <p:embed/>
                </p:oleObj>
              </mc:Choice>
              <mc:Fallback>
                <p:oleObj name="文書" r:id="rId2" imgW="11112500" imgH="586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495300"/>
                        <a:ext cx="111125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C1DC37D8-BBA2-218B-B2F8-E461567F3E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772" y="672654"/>
            <a:ext cx="4582757" cy="6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18DCF6-D1F0-E999-F1AB-1409283BB757}"/>
              </a:ext>
            </a:extLst>
          </p:cNvPr>
          <p:cNvSpPr txBox="1"/>
          <p:nvPr/>
        </p:nvSpPr>
        <p:spPr>
          <a:xfrm>
            <a:off x="5955737" y="6605637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５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5EC9587F-F9E4-E4A3-39B1-C811B24AD0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435798"/>
              </p:ext>
            </p:extLst>
          </p:nvPr>
        </p:nvGraphicFramePr>
        <p:xfrm>
          <a:off x="539750" y="495300"/>
          <a:ext cx="111125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2" imgW="11112500" imgH="5867400" progId="Word.Document.12">
                  <p:embed/>
                </p:oleObj>
              </mc:Choice>
              <mc:Fallback>
                <p:oleObj name="文書" r:id="rId2" imgW="11112500" imgH="586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750" y="495300"/>
                        <a:ext cx="111125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四角形: メモ 2">
            <a:extLst>
              <a:ext uri="{FF2B5EF4-FFF2-40B4-BE49-F238E27FC236}">
                <a16:creationId xmlns:a16="http://schemas.microsoft.com/office/drawing/2014/main" id="{4B87442D-C42A-DFB2-6400-9AC9AB741483}"/>
              </a:ext>
            </a:extLst>
          </p:cNvPr>
          <p:cNvSpPr/>
          <p:nvPr/>
        </p:nvSpPr>
        <p:spPr>
          <a:xfrm>
            <a:off x="342900" y="252363"/>
            <a:ext cx="11506200" cy="6353274"/>
          </a:xfrm>
          <a:prstGeom prst="foldedCorner">
            <a:avLst>
              <a:gd name="adj" fmla="val 8671"/>
            </a:avLst>
          </a:prstGeom>
          <a:solidFill>
            <a:srgbClr val="E0CAFF">
              <a:alpha val="25000"/>
            </a:srgbClr>
          </a:solidFill>
          <a:ln>
            <a:solidFill>
              <a:srgbClr val="B5A5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チップ, 食品, イチョウ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3A2EDB35-3848-FE08-BAF8-66E3BF5998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67" y="408790"/>
            <a:ext cx="866380" cy="7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B6AFC9-0C20-3043-22D6-30C3FE348755}"/>
              </a:ext>
            </a:extLst>
          </p:cNvPr>
          <p:cNvSpPr txBox="1"/>
          <p:nvPr/>
        </p:nvSpPr>
        <p:spPr>
          <a:xfrm>
            <a:off x="5955737" y="6605637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kumimoji="1"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６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四角形: メモ 2">
            <a:extLst>
              <a:ext uri="{FF2B5EF4-FFF2-40B4-BE49-F238E27FC236}">
                <a16:creationId xmlns:a16="http://schemas.microsoft.com/office/drawing/2014/main" id="{558F0D64-D0C8-5A77-F18F-A23DA28393D7}"/>
              </a:ext>
            </a:extLst>
          </p:cNvPr>
          <p:cNvSpPr/>
          <p:nvPr/>
        </p:nvSpPr>
        <p:spPr>
          <a:xfrm>
            <a:off x="342900" y="252363"/>
            <a:ext cx="11506200" cy="6353274"/>
          </a:xfrm>
          <a:prstGeom prst="foldedCorner">
            <a:avLst>
              <a:gd name="adj" fmla="val 8671"/>
            </a:avLst>
          </a:prstGeom>
          <a:solidFill>
            <a:srgbClr val="FFA4AC">
              <a:alpha val="7000"/>
            </a:srgbClr>
          </a:solidFill>
          <a:ln>
            <a:solidFill>
              <a:srgbClr val="E293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0452225C-7C2C-CAE4-9D91-D31E671A4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330918"/>
              </p:ext>
            </p:extLst>
          </p:nvPr>
        </p:nvGraphicFramePr>
        <p:xfrm>
          <a:off x="544513" y="576263"/>
          <a:ext cx="10885487" cy="559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05536" imgH="5723194" progId="Word.Document.12">
                  <p:embed/>
                </p:oleObj>
              </mc:Choice>
              <mc:Fallback>
                <p:oleObj name="Document" r:id="rId2" imgW="11105536" imgH="57231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513" y="576263"/>
                        <a:ext cx="10885487" cy="559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26E54302-02B2-E416-534B-F363163057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854" y="5618403"/>
            <a:ext cx="3321005" cy="5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36BEDD-65A3-7426-9998-925A2E3F2F2D}"/>
              </a:ext>
            </a:extLst>
          </p:cNvPr>
          <p:cNvSpPr txBox="1"/>
          <p:nvPr/>
        </p:nvSpPr>
        <p:spPr>
          <a:xfrm>
            <a:off x="5955736" y="6621758"/>
            <a:ext cx="280526" cy="257369"/>
          </a:xfrm>
          <a:prstGeom prst="rect">
            <a:avLst/>
          </a:prstGeom>
          <a:noFill/>
        </p:spPr>
        <p:txBody>
          <a:bodyPr wrap="none" lIns="0" tIns="0" rIns="0" bIns="72000" rtlCol="0" anchor="ctr" anchorCtr="1">
            <a:spAutoFit/>
          </a:bodyPr>
          <a:lstStyle/>
          <a:p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r>
              <a:rPr lang="ja-JP" altLang="en-US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７</a:t>
            </a:r>
            <a:r>
              <a:rPr kumimoji="1" lang="en-US" altLang="ja-JP" sz="120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-</a:t>
            </a:r>
            <a:endParaRPr kumimoji="1" lang="ja-JP" altLang="en-US" sz="120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1E711F2-0C47-D7E2-43D9-D5156697D22B}"/>
              </a:ext>
            </a:extLst>
          </p:cNvPr>
          <p:cNvGrpSpPr/>
          <p:nvPr/>
        </p:nvGrpSpPr>
        <p:grpSpPr>
          <a:xfrm>
            <a:off x="387212" y="223769"/>
            <a:ext cx="3604479" cy="647689"/>
            <a:chOff x="644614" y="1703917"/>
            <a:chExt cx="3445474" cy="612262"/>
          </a:xfrm>
        </p:grpSpPr>
        <p:pic>
          <p:nvPicPr>
            <p:cNvPr id="7" name="図 6" descr="図形, 四角形&#10;&#10;自動的に生成された説明">
              <a:extLst>
                <a:ext uri="{FF2B5EF4-FFF2-40B4-BE49-F238E27FC236}">
                  <a16:creationId xmlns:a16="http://schemas.microsoft.com/office/drawing/2014/main" id="{58B7543B-C2A0-D811-6AEE-4968259F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614" y="1703917"/>
              <a:ext cx="3445474" cy="612262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8D068FF-64AD-7FB8-CD14-E2A1379DAC9B}"/>
                </a:ext>
              </a:extLst>
            </p:cNvPr>
            <p:cNvSpPr txBox="1"/>
            <p:nvPr/>
          </p:nvSpPr>
          <p:spPr>
            <a:xfrm>
              <a:off x="1021355" y="1840770"/>
              <a:ext cx="2868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solidFill>
                    <a:schemeClr val="tx1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子どもたちからのメッセージ</a:t>
              </a:r>
            </a:p>
          </p:txBody>
        </p:sp>
      </p:grp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DB9E5038-0086-326E-EC2C-C563EB3A2B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605966"/>
              </p:ext>
            </p:extLst>
          </p:nvPr>
        </p:nvGraphicFramePr>
        <p:xfrm>
          <a:off x="0" y="0"/>
          <a:ext cx="116459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2184955" imgH="6335546" progId="Word.Document.12">
                  <p:embed/>
                </p:oleObj>
              </mc:Choice>
              <mc:Fallback>
                <p:oleObj name="Document" r:id="rId3" imgW="12184955" imgH="63355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45900" cy="632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13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1183</Words>
  <Application>Microsoft Office PowerPoint</Application>
  <PresentationFormat>ワイド画面</PresentationFormat>
  <Paragraphs>247</Paragraphs>
  <Slides>46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46</vt:i4>
      </vt:variant>
    </vt:vector>
  </HeadingPairs>
  <TitlesOfParts>
    <vt:vector size="75" baseType="lpstr">
      <vt:lpstr>BIZ UDPゴシック</vt:lpstr>
      <vt:lpstr>BIZ UDP明朝 Medium</vt:lpstr>
      <vt:lpstr>BIZ UDゴシック</vt:lpstr>
      <vt:lpstr>BIZ UD明朝 Medium</vt:lpstr>
      <vt:lpstr>HGPｺﾞｼｯｸE</vt:lpstr>
      <vt:lpstr>HGPｺﾞｼｯｸM</vt:lpstr>
      <vt:lpstr>HGP創英ﾌﾟﾚｾﾞﾝｽEB</vt:lpstr>
      <vt:lpstr>HGSｺﾞｼｯｸE</vt:lpstr>
      <vt:lpstr>HGS明朝E</vt:lpstr>
      <vt:lpstr>HG丸ｺﾞｼｯｸM-PRO</vt:lpstr>
      <vt:lpstr>HG創英ﾌﾟﾚｾﾞﾝｽEB</vt:lpstr>
      <vt:lpstr>ＭＳ Ｐゴシック</vt:lpstr>
      <vt:lpstr>ＭＳ Ｐ明朝</vt:lpstr>
      <vt:lpstr>ＭＳ ゴシック</vt:lpstr>
      <vt:lpstr>Tsukushi B Round Gothic Regular</vt:lpstr>
      <vt:lpstr>UD デジタル 教科書体 N</vt:lpstr>
      <vt:lpstr>UD デジタル 教科書体 NK-B</vt:lpstr>
      <vt:lpstr>UD デジタル 教科書体 NK-B</vt:lpstr>
      <vt:lpstr>UD デジタル 教科書体 NK-R</vt:lpstr>
      <vt:lpstr>UD デジタル 教科書体 NP-B</vt:lpstr>
      <vt:lpstr>UD デジタル 教科書体 NP-R</vt:lpstr>
      <vt:lpstr>游ゴシック</vt:lpstr>
      <vt:lpstr>游ゴシック Light</vt:lpstr>
      <vt:lpstr>Arial</vt:lpstr>
      <vt:lpstr>Century</vt:lpstr>
      <vt:lpstr>Office テーマ</vt:lpstr>
      <vt:lpstr>Document</vt:lpstr>
      <vt:lpstr>シート</vt:lpstr>
      <vt:lpstr>文書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Y. K.</dc:creator>
  <cp:lastModifiedBy>yamabe</cp:lastModifiedBy>
  <cp:revision>33</cp:revision>
  <cp:lastPrinted>2024-11-20T07:38:25Z</cp:lastPrinted>
  <dcterms:created xsi:type="dcterms:W3CDTF">2024-11-03T09:37:48Z</dcterms:created>
  <dcterms:modified xsi:type="dcterms:W3CDTF">2024-12-20T12:59:00Z</dcterms:modified>
</cp:coreProperties>
</file>